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29"/>
  </p:handoutMasterIdLst>
  <p:sldIdLst>
    <p:sldId id="297" r:id="rId3"/>
    <p:sldId id="271" r:id="rId4"/>
    <p:sldId id="273" r:id="rId5"/>
    <p:sldId id="27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71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0"/>
    <p:restoredTop sz="94727"/>
  </p:normalViewPr>
  <p:slideViewPr>
    <p:cSldViewPr showGuides="1">
      <p:cViewPr varScale="1">
        <p:scale>
          <a:sx n="70" d="100"/>
          <a:sy n="70" d="100"/>
        </p:scale>
        <p:origin x="-63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0418" name="页眉占位符 60417"/>
          <p:cNvSpPr>
            <a:spLocks noGrp="1"/>
          </p:cNvSpPr>
          <p:nvPr>
            <p:ph type="hdr" sz="quarter"/>
          </p:nvPr>
        </p:nvSpPr>
        <p:spPr>
          <a:xfrm>
            <a:off x="0" y="0"/>
            <a:ext cx="2971800" cy="457200"/>
          </a:xfrm>
          <a:prstGeom prst="rect">
            <a:avLst/>
          </a:prstGeom>
          <a:noFill/>
          <a:ln w="9525">
            <a:noFill/>
          </a:ln>
        </p:spPr>
        <p:txBody>
          <a:bodyPr/>
          <a:p>
            <a:pPr lvl="0"/>
            <a:endParaRPr lang="zh-CN" altLang="en-US" sz="1200" dirty="0"/>
          </a:p>
        </p:txBody>
      </p:sp>
      <p:sp>
        <p:nvSpPr>
          <p:cNvPr id="60419" name="日期占位符 60418"/>
          <p:cNvSpPr>
            <a:spLocks noGrp="1"/>
          </p:cNvSpPr>
          <p:nvPr>
            <p:ph type="dt" sz="quarter" idx="1"/>
          </p:nvPr>
        </p:nvSpPr>
        <p:spPr>
          <a:xfrm>
            <a:off x="3884613" y="0"/>
            <a:ext cx="2971800" cy="457200"/>
          </a:xfrm>
          <a:prstGeom prst="rect">
            <a:avLst/>
          </a:prstGeom>
          <a:noFill/>
          <a:ln w="9525">
            <a:noFill/>
          </a:ln>
        </p:spPr>
        <p:txBody>
          <a:bodyPr/>
          <a:p>
            <a:pPr lvl="0" algn="r"/>
            <a:fld id="{BB962C8B-B14F-4D97-AF65-F5344CB8AC3E}" type="datetimeFigureOut">
              <a:rPr lang="zh-CN" altLang="en-US" sz="1200" dirty="0"/>
            </a:fld>
            <a:endParaRPr lang="zh-CN" altLang="en-US" sz="1200" dirty="0"/>
          </a:p>
        </p:txBody>
      </p:sp>
      <p:sp>
        <p:nvSpPr>
          <p:cNvPr id="60420" name="页脚占位符 60419"/>
          <p:cNvSpPr>
            <a:spLocks noGrp="1"/>
          </p:cNvSpPr>
          <p:nvPr>
            <p:ph type="ftr" sz="quarter" idx="2"/>
          </p:nvPr>
        </p:nvSpPr>
        <p:spPr>
          <a:xfrm>
            <a:off x="0" y="8685213"/>
            <a:ext cx="2971800" cy="457200"/>
          </a:xfrm>
          <a:prstGeom prst="rect">
            <a:avLst/>
          </a:prstGeom>
          <a:noFill/>
          <a:ln w="9525">
            <a:noFill/>
          </a:ln>
        </p:spPr>
        <p:txBody>
          <a:bodyPr anchor="b" anchorCtr="0"/>
          <a:p>
            <a:pPr lvl="0"/>
            <a:endParaRPr lang="zh-CN" altLang="en-US" sz="1200" dirty="0"/>
          </a:p>
        </p:txBody>
      </p:sp>
      <p:sp>
        <p:nvSpPr>
          <p:cNvPr id="60421" name="灯片编号占位符 60420"/>
          <p:cNvSpPr>
            <a:spLocks noGrp="1"/>
          </p:cNvSpPr>
          <p:nvPr>
            <p:ph type="sldNum" sz="quarter" idx="3"/>
          </p:nvPr>
        </p:nvSpPr>
        <p:spPr>
          <a:xfrm>
            <a:off x="3884613" y="8685213"/>
            <a:ext cx="2971800" cy="457200"/>
          </a:xfrm>
          <a:prstGeom prst="rect">
            <a:avLst/>
          </a:prstGeom>
          <a:noFill/>
          <a:ln w="9525">
            <a:noFill/>
          </a:ln>
        </p:spPr>
        <p:txBody>
          <a:bodyPr anchor="b" anchorCtr="0"/>
          <a:p>
            <a:pPr lvl="0" algn="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054" name="文本框 2053"/>
          <p:cNvSpPr txBox="1"/>
          <p:nvPr userDrawn="1"/>
        </p:nvSpPr>
        <p:spPr>
          <a:xfrm>
            <a:off x="2339975" y="115888"/>
            <a:ext cx="4968875" cy="519112"/>
          </a:xfrm>
          <a:prstGeom prst="rect">
            <a:avLst/>
          </a:prstGeom>
          <a:noFill/>
          <a:ln w="9525">
            <a:noFill/>
          </a:ln>
        </p:spPr>
        <p:txBody>
          <a:bodyPr>
            <a:spAutoFit/>
          </a:bodyPr>
          <a:p>
            <a:pPr lvl="0" eaLnBrk="1" hangingPunct="1">
              <a:spcBef>
                <a:spcPct val="50000"/>
              </a:spcBef>
            </a:pPr>
            <a:r>
              <a:rPr lang="en-US" altLang="zh-CN" sz="2800">
                <a:solidFill>
                  <a:schemeClr val="bg1"/>
                </a:solidFill>
                <a:latin typeface="Arial" panose="020B0604020202020204" pitchFamily="34" charset="0"/>
              </a:rPr>
              <a:t>3.4</a:t>
            </a:r>
            <a:r>
              <a:rPr lang="zh-CN" altLang="en-US" sz="2800" dirty="0">
                <a:solidFill>
                  <a:schemeClr val="bg1"/>
                </a:solidFill>
                <a:latin typeface="Arial" panose="020B0604020202020204" pitchFamily="34" charset="0"/>
              </a:rPr>
              <a:t>一技在手，天下有我</a:t>
            </a:r>
            <a:endParaRPr lang="zh-CN" altLang="en-US" sz="2800" dirty="0">
              <a:solidFill>
                <a:schemeClr val="bg1"/>
              </a:solidFill>
              <a:latin typeface="Arial" panose="020B0604020202020204" pitchFamily="34" charset="0"/>
            </a:endParaRPr>
          </a:p>
        </p:txBody>
      </p:sp>
      <p:sp>
        <p:nvSpPr>
          <p:cNvPr id="2055" name="文本框 2054"/>
          <p:cNvSpPr txBox="1"/>
          <p:nvPr userDrawn="1"/>
        </p:nvSpPr>
        <p:spPr>
          <a:xfrm>
            <a:off x="31750" y="1052513"/>
            <a:ext cx="9112250" cy="5805487"/>
          </a:xfrm>
          <a:prstGeom prst="rect">
            <a:avLst/>
          </a:prstGeom>
          <a:solidFill>
            <a:srgbClr val="FFFFFF"/>
          </a:solidFill>
          <a:ln w="9525" cap="flat" cmpd="sng">
            <a:solidFill>
              <a:schemeClr val="bg1"/>
            </a:solidFill>
            <a:prstDash val="solid"/>
            <a:miter/>
            <a:headEnd type="none" w="med" len="med"/>
            <a:tailEnd type="none" w="med" len="med"/>
          </a:ln>
        </p:spPr>
        <p:txBody>
          <a:bodyPr/>
          <a:p>
            <a:pPr lvl="0" eaLnBrk="1" hangingPunct="1">
              <a:spcBef>
                <a:spcPct val="50000"/>
              </a:spcBef>
            </a:pPr>
            <a:endParaRPr lang="zh-CN" altLang="en-US" dirty="0">
              <a:latin typeface="Arial" panose="020B0604020202020204" pitchFamily="34" charset="0"/>
            </a:endParaRPr>
          </a:p>
        </p:txBody>
      </p:sp>
      <p:sp>
        <p:nvSpPr>
          <p:cNvPr id="2" name="标题 1"/>
          <p:cNvSpPr>
            <a:spLocks noGrp="1"/>
          </p:cNvSpPr>
          <p:nvPr>
            <p:ph type="title"/>
          </p:nvPr>
        </p:nvSpPr>
        <p:spPr>
          <a:xfrm>
            <a:off x="457200" y="202630"/>
            <a:ext cx="8229600" cy="634082"/>
          </a:xfrm>
          <a:prstGeom prst="rect">
            <a:avLst/>
          </a:prstGeom>
        </p:spPr>
        <p:txBody>
          <a:bodyPr/>
          <a:lstStyle>
            <a:lvl1pPr>
              <a:defRPr sz="2800" baseline="0">
                <a:solidFill>
                  <a:schemeClr val="bg1">
                    <a:lumMod val="95000"/>
                  </a:schemeClr>
                </a:solidFill>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457200" y="1600200"/>
            <a:ext cx="8229600" cy="4525963"/>
          </a:xfrm>
          <a:prstGeom prst="rect">
            <a:avLst/>
          </a:prstGeom>
        </p:spPr>
        <p:txBody>
          <a:bodyPr/>
          <a:lstStyle>
            <a:lvl1pPr>
              <a:defRPr sz="2400" baseline="0"/>
            </a:lvl1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077C48AB-C1D3-4A89-863B-1B2B134ABE5B}" type="datetimeFigureOut">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2"/>
          </p:nvPr>
        </p:nvSpPr>
        <p:spPr>
          <a:xfrm>
            <a:off x="457200" y="6356350"/>
            <a:ext cx="2133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AFA6F762-C94E-4885-9008-40AC624B8706}" type="datetimeFigureOut">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2"/>
          </p:nvPr>
        </p:nvSpPr>
        <p:spPr>
          <a:xfrm>
            <a:off x="457200" y="6356350"/>
            <a:ext cx="2133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44006827-ADD3-4B22-8CC9-5635176CAE04}" type="datetimeFigureOut">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4"/>
          <p:cNvSpPr>
            <a:spLocks noGrp="1"/>
          </p:cNvSpPr>
          <p:nvPr>
            <p:ph type="ftr" sz="quarter" idx="3"/>
          </p:nvPr>
        </p:nvSpPr>
        <p:spPr>
          <a:xfrm>
            <a:off x="3124200" y="6356350"/>
            <a:ext cx="2895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5"/>
          <p:cNvSpPr>
            <a:spLocks noGrp="1"/>
          </p:cNvSpPr>
          <p:nvPr>
            <p:ph type="sldNum" sz="quarter" idx="4"/>
          </p:nvPr>
        </p:nvSpPr>
        <p:spPr>
          <a:xfrm>
            <a:off x="6553200" y="6356350"/>
            <a:ext cx="2133600" cy="365125"/>
          </a:xfrm>
          <a:prstGeom prst="rect">
            <a:avLst/>
          </a:prstGeom>
        </p:spPr>
        <p:txBody>
          <a:bodyPr/>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12"/>
          </p:nvPr>
        </p:nvSpPr>
        <p:spPr>
          <a:xfrm>
            <a:off x="457200" y="6356350"/>
            <a:ext cx="2133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E0063A74-7160-473A-BC52-47EA92F78938}" type="datetimeFigureOut">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4"/>
          <p:cNvSpPr>
            <a:spLocks noGrp="1"/>
          </p:cNvSpPr>
          <p:nvPr>
            <p:ph type="ftr" sz="quarter" idx="13"/>
          </p:nvPr>
        </p:nvSpPr>
        <p:spPr>
          <a:xfrm>
            <a:off x="3124200" y="6356350"/>
            <a:ext cx="2895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5"/>
          <p:cNvSpPr>
            <a:spLocks noGrp="1"/>
          </p:cNvSpPr>
          <p:nvPr>
            <p:ph type="sldNum" sz="quarter" idx="14"/>
          </p:nvPr>
        </p:nvSpPr>
        <p:spPr>
          <a:xfrm>
            <a:off x="6553200" y="6356350"/>
            <a:ext cx="2133600" cy="365125"/>
          </a:xfrm>
          <a:prstGeom prst="rect">
            <a:avLst/>
          </a:prstGeom>
        </p:spPr>
        <p:txBody>
          <a:bodyPr/>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日期占位符 3"/>
          <p:cNvSpPr>
            <a:spLocks noGrp="1"/>
          </p:cNvSpPr>
          <p:nvPr>
            <p:ph type="dt" sz="half" idx="2"/>
          </p:nvPr>
        </p:nvSpPr>
        <p:spPr>
          <a:xfrm>
            <a:off x="457200" y="6356350"/>
            <a:ext cx="2133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56551C80-A53B-4F5A-AA8D-8EA47356BE7B}" type="datetimeFigureOut">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4"/>
          <p:cNvSpPr>
            <a:spLocks noGrp="1"/>
          </p:cNvSpPr>
          <p:nvPr>
            <p:ph type="ftr" sz="quarter" idx="3"/>
          </p:nvPr>
        </p:nvSpPr>
        <p:spPr>
          <a:xfrm>
            <a:off x="3124200" y="6356350"/>
            <a:ext cx="2895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5"/>
          <p:cNvSpPr>
            <a:spLocks noGrp="1"/>
          </p:cNvSpPr>
          <p:nvPr>
            <p:ph type="sldNum" sz="quarter" idx="4"/>
          </p:nvPr>
        </p:nvSpPr>
        <p:spPr>
          <a:xfrm>
            <a:off x="6553200" y="6356350"/>
            <a:ext cx="2133600" cy="365125"/>
          </a:xfrm>
          <a:prstGeom prst="rect">
            <a:avLst/>
          </a:prstGeom>
        </p:spPr>
        <p:txBody>
          <a:bodyPr/>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日期占位符 3"/>
          <p:cNvSpPr>
            <a:spLocks noGrp="1"/>
          </p:cNvSpPr>
          <p:nvPr>
            <p:ph type="dt" sz="half" idx="2"/>
          </p:nvPr>
        </p:nvSpPr>
        <p:spPr>
          <a:xfrm>
            <a:off x="457200" y="6356350"/>
            <a:ext cx="2133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FC1819F6-B4B5-4560-A7EA-4092482F0A29}" type="datetimeFigureOut">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4"/>
          <p:cNvSpPr>
            <a:spLocks noGrp="1"/>
          </p:cNvSpPr>
          <p:nvPr>
            <p:ph type="ftr" sz="quarter" idx="3"/>
          </p:nvPr>
        </p:nvSpPr>
        <p:spPr>
          <a:xfrm>
            <a:off x="3124200" y="6356350"/>
            <a:ext cx="2895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5"/>
          <p:cNvSpPr>
            <a:spLocks noGrp="1"/>
          </p:cNvSpPr>
          <p:nvPr>
            <p:ph type="sldNum" sz="quarter" idx="4"/>
          </p:nvPr>
        </p:nvSpPr>
        <p:spPr>
          <a:xfrm>
            <a:off x="6553200" y="6356350"/>
            <a:ext cx="2133600" cy="365125"/>
          </a:xfrm>
          <a:prstGeom prst="rect">
            <a:avLst/>
          </a:prstGeom>
        </p:spPr>
        <p:txBody>
          <a:bodyPr/>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2"/>
          </p:nvPr>
        </p:nvSpPr>
        <p:spPr>
          <a:xfrm>
            <a:off x="457200" y="6356350"/>
            <a:ext cx="2133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C48F003B-01CE-48E8-AA0C-5F20F3AAAC4B}" type="datetimeFigureOut">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4"/>
          <p:cNvSpPr>
            <a:spLocks noGrp="1"/>
          </p:cNvSpPr>
          <p:nvPr>
            <p:ph type="ftr" sz="quarter" idx="3"/>
          </p:nvPr>
        </p:nvSpPr>
        <p:spPr>
          <a:xfrm>
            <a:off x="3124200" y="6356350"/>
            <a:ext cx="2895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5"/>
          <p:cNvSpPr>
            <a:spLocks noGrp="1"/>
          </p:cNvSpPr>
          <p:nvPr>
            <p:ph type="sldNum" sz="quarter" idx="4"/>
          </p:nvPr>
        </p:nvSpPr>
        <p:spPr>
          <a:xfrm>
            <a:off x="6553200" y="6356350"/>
            <a:ext cx="2133600" cy="365125"/>
          </a:xfrm>
          <a:prstGeom prst="rect">
            <a:avLst/>
          </a:prstGeom>
        </p:spPr>
        <p:txBody>
          <a:bodyPr/>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2"/>
          </p:nvPr>
        </p:nvSpPr>
        <p:spPr>
          <a:xfrm>
            <a:off x="457200" y="6356350"/>
            <a:ext cx="2133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2D2D1C25-B90E-4FA5-90D9-4E67F2A2B520}" type="datetimeFigureOut">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4"/>
          <p:cNvSpPr>
            <a:spLocks noGrp="1"/>
          </p:cNvSpPr>
          <p:nvPr>
            <p:ph type="ftr" sz="quarter" idx="3"/>
          </p:nvPr>
        </p:nvSpPr>
        <p:spPr>
          <a:xfrm>
            <a:off x="3124200" y="6356350"/>
            <a:ext cx="2895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5"/>
          <p:cNvSpPr>
            <a:spLocks noGrp="1"/>
          </p:cNvSpPr>
          <p:nvPr>
            <p:ph type="sldNum" sz="quarter" idx="4"/>
          </p:nvPr>
        </p:nvSpPr>
        <p:spPr>
          <a:xfrm>
            <a:off x="6553200" y="6356350"/>
            <a:ext cx="2133600" cy="365125"/>
          </a:xfrm>
          <a:prstGeom prst="rect">
            <a:avLst/>
          </a:prstGeom>
        </p:spPr>
        <p:txBody>
          <a:bodyPr/>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D664FA7-52C5-4E43-A6C7-4B5EF7BFB1E7}" type="datetimeFigureOut">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17FF933-4B8C-4BD7-A31A-726C714ED505}" type="datetimeFigureOut">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a:p>
            <a:pPr lvl="0" eaLnBrk="1" hangingPunct="1"/>
            <a:fld id="{9A0DB2DC-4C9A-4742-B13C-FB6460FD3503}" type="slidenum">
              <a:rPr lang="zh-CN" altLang="en-US" dirty="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pic>
        <p:nvPicPr>
          <p:cNvPr id="1026" name="Picture 8" descr="C:\Documents and Settings\Administrator\Application Data\Tencent\Users\76418276\QQ\WinTemp\RichOle\3XW}ORJWNMWGN4LLI@XYFBI.png"/>
          <p:cNvPicPr>
            <a:picLocks noChangeAspect="1"/>
          </p:cNvPicPr>
          <p:nvPr userDrawn="1"/>
        </p:nvPicPr>
        <p:blipFill>
          <a:blip r:embed="rId12"/>
          <a:stretch>
            <a:fillRect/>
          </a:stretch>
        </p:blipFill>
        <p:spPr>
          <a:xfrm>
            <a:off x="0" y="0"/>
            <a:ext cx="9144000" cy="68580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ea typeface="黑体" panose="02010609060101010101" pitchFamily="49" charset="-122"/>
        </a:defRPr>
      </a:lvl2pPr>
      <a:lvl3pPr algn="ctr" rtl="0" eaLnBrk="0" fontAlgn="base" hangingPunct="0">
        <a:spcBef>
          <a:spcPct val="0"/>
        </a:spcBef>
        <a:spcAft>
          <a:spcPct val="0"/>
        </a:spcAft>
        <a:defRPr sz="4400">
          <a:solidFill>
            <a:schemeClr val="tx1"/>
          </a:solidFill>
          <a:latin typeface="Arial" panose="020B0604020202020204" pitchFamily="34" charset="0"/>
          <a:ea typeface="黑体" panose="02010609060101010101" pitchFamily="49" charset="-122"/>
        </a:defRPr>
      </a:lvl3pPr>
      <a:lvl4pPr algn="ctr" rtl="0" eaLnBrk="0" fontAlgn="base" hangingPunct="0">
        <a:spcBef>
          <a:spcPct val="0"/>
        </a:spcBef>
        <a:spcAft>
          <a:spcPct val="0"/>
        </a:spcAft>
        <a:defRPr sz="4400">
          <a:solidFill>
            <a:schemeClr val="tx1"/>
          </a:solidFill>
          <a:latin typeface="Arial" panose="020B0604020202020204" pitchFamily="34" charset="0"/>
          <a:ea typeface="黑体" panose="02010609060101010101" pitchFamily="49" charset="-122"/>
        </a:defRPr>
      </a:lvl4pPr>
      <a:lvl5pPr algn="ctr" rtl="0" eaLnBrk="0" fontAlgn="base" hangingPunct="0">
        <a:spcBef>
          <a:spcPct val="0"/>
        </a:spcBef>
        <a:spcAft>
          <a:spcPct val="0"/>
        </a:spcAft>
        <a:defRPr sz="4400">
          <a:solidFill>
            <a:schemeClr val="tx1"/>
          </a:solidFill>
          <a:latin typeface="Arial" panose="020B0604020202020204" pitchFamily="34" charset="0"/>
          <a:ea typeface="黑体" panose="02010609060101010101" pitchFamily="49"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hyperlink" Target="http://www.cmpbook.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90" name="Picture 4" descr="机工社标">
            <a:hlinkClick r:id="rId1"/>
          </p:cNvPr>
          <p:cNvPicPr>
            <a:picLocks noChangeAspect="1"/>
          </p:cNvPicPr>
          <p:nvPr/>
        </p:nvPicPr>
        <p:blipFill>
          <a:blip r:embed="rId2"/>
          <a:stretch>
            <a:fillRect/>
          </a:stretch>
        </p:blipFill>
        <p:spPr>
          <a:xfrm>
            <a:off x="5364163" y="0"/>
            <a:ext cx="3779837" cy="765175"/>
          </a:xfrm>
          <a:prstGeom prst="rect">
            <a:avLst/>
          </a:prstGeom>
          <a:noFill/>
          <a:ln w="9525">
            <a:noFill/>
          </a:ln>
        </p:spPr>
      </p:pic>
      <p:sp>
        <p:nvSpPr>
          <p:cNvPr id="12292" name="TextBox 1"/>
          <p:cNvSpPr txBox="1"/>
          <p:nvPr/>
        </p:nvSpPr>
        <p:spPr>
          <a:xfrm>
            <a:off x="684213" y="188913"/>
            <a:ext cx="3725862" cy="398780"/>
          </a:xfrm>
          <a:prstGeom prst="rect">
            <a:avLst/>
          </a:prstGeom>
          <a:noFill/>
          <a:ln w="9525">
            <a:noFill/>
          </a:ln>
        </p:spPr>
        <p:txBody>
          <a:bodyPr>
            <a:spAutoFit/>
          </a:bodyPr>
          <a:p>
            <a:r>
              <a:rPr lang="en-US" altLang="zh-CN" sz="2000">
                <a:solidFill>
                  <a:schemeClr val="bg1"/>
                </a:solidFill>
                <a:latin typeface="Arial" panose="020B0604020202020204" pitchFamily="34" charset="0"/>
                <a:ea typeface="宋体" panose="02010600030101010101" pitchFamily="2" charset="-122"/>
              </a:rPr>
              <a:t>“</a:t>
            </a:r>
            <a:r>
              <a:rPr lang="zh-CN" altLang="en-US" sz="2000" dirty="0">
                <a:solidFill>
                  <a:schemeClr val="bg1"/>
                </a:solidFill>
                <a:latin typeface="Arial" panose="020B0604020202020204" pitchFamily="34" charset="0"/>
                <a:ea typeface="宋体" panose="02010600030101010101" pitchFamily="2" charset="-122"/>
              </a:rPr>
              <a:t>十四五</a:t>
            </a:r>
            <a:r>
              <a:rPr lang="en-US" altLang="zh-CN" sz="2000">
                <a:solidFill>
                  <a:schemeClr val="bg1"/>
                </a:solidFill>
                <a:latin typeface="Arial" panose="020B0604020202020204" pitchFamily="34" charset="0"/>
                <a:ea typeface="宋体" panose="02010600030101010101" pitchFamily="2" charset="-122"/>
              </a:rPr>
              <a:t>”</a:t>
            </a:r>
            <a:r>
              <a:rPr lang="zh-CN" altLang="en-US" sz="2000" dirty="0">
                <a:solidFill>
                  <a:schemeClr val="bg1"/>
                </a:solidFill>
                <a:latin typeface="Arial" panose="020B0604020202020204" pitchFamily="34" charset="0"/>
                <a:ea typeface="宋体" panose="02010600030101010101" pitchFamily="2" charset="-122"/>
              </a:rPr>
              <a:t>职业教育国家规划教材</a:t>
            </a:r>
            <a:endParaRPr lang="zh-CN" altLang="en-US" sz="2000" dirty="0">
              <a:solidFill>
                <a:schemeClr val="bg1"/>
              </a:solidFill>
              <a:latin typeface="Arial" panose="020B0604020202020204" pitchFamily="34" charset="0"/>
              <a:ea typeface="宋体" panose="02010600030101010101" pitchFamily="2" charset="-122"/>
            </a:endParaRPr>
          </a:p>
        </p:txBody>
      </p:sp>
      <p:pic>
        <p:nvPicPr>
          <p:cNvPr id="12301" name="Picture 8" descr="000cf1a449a10946c12f01"/>
          <p:cNvPicPr preferRelativeResize="0"/>
          <p:nvPr/>
        </p:nvPicPr>
        <p:blipFill>
          <a:blip r:embed="rId3"/>
          <a:srcRect b="5148"/>
          <a:stretch>
            <a:fillRect/>
          </a:stretch>
        </p:blipFill>
        <p:spPr>
          <a:xfrm>
            <a:off x="323850" y="4752975"/>
            <a:ext cx="2524125" cy="1628775"/>
          </a:xfrm>
          <a:prstGeom prst="rect">
            <a:avLst/>
          </a:prstGeom>
          <a:noFill/>
          <a:ln w="9525">
            <a:noFill/>
          </a:ln>
        </p:spPr>
      </p:pic>
      <p:pic>
        <p:nvPicPr>
          <p:cNvPr id="12302" name="Picture 9" descr="GFEK[)WIETUU_`SWRRW0~V6"/>
          <p:cNvPicPr>
            <a:picLocks noChangeAspect="1"/>
          </p:cNvPicPr>
          <p:nvPr/>
        </p:nvPicPr>
        <p:blipFill>
          <a:blip r:embed="rId4"/>
          <a:srcRect b="50349"/>
          <a:stretch>
            <a:fillRect/>
          </a:stretch>
        </p:blipFill>
        <p:spPr>
          <a:xfrm>
            <a:off x="3420110" y="4743450"/>
            <a:ext cx="2524125" cy="1628775"/>
          </a:xfrm>
          <a:prstGeom prst="rect">
            <a:avLst/>
          </a:prstGeom>
          <a:noFill/>
          <a:ln w="9525">
            <a:noFill/>
          </a:ln>
        </p:spPr>
      </p:pic>
      <p:sp>
        <p:nvSpPr>
          <p:cNvPr id="2" name="矩形 1"/>
          <p:cNvSpPr/>
          <p:nvPr/>
        </p:nvSpPr>
        <p:spPr>
          <a:xfrm>
            <a:off x="2484120" y="2132965"/>
            <a:ext cx="3855720" cy="1198880"/>
          </a:xfrm>
          <a:prstGeom prst="rect">
            <a:avLst/>
          </a:prstGeom>
          <a:noFill/>
          <a:ln>
            <a:noFill/>
          </a:ln>
        </p:spPr>
        <p:txBody>
          <a:bodyPr wrap="none" rtlCol="0" anchor="t">
            <a:spAutoFit/>
          </a:bodyPr>
          <a:p>
            <a:pPr algn="ctr"/>
            <a:r>
              <a:rPr lang="zh-CN" altLang="en-US" sz="7200" b="1">
                <a:solidFill>
                  <a:schemeClr val="accent1"/>
                </a:solidFill>
                <a:effectLst>
                  <a:outerShdw blurRad="38100" dist="25400" dir="5400000" algn="ctr" rotWithShape="0">
                    <a:srgbClr val="6E747A">
                      <a:alpha val="43000"/>
                    </a:srgbClr>
                  </a:outerShdw>
                </a:effectLst>
              </a:rPr>
              <a:t>走进焊接</a:t>
            </a:r>
            <a:endParaRPr lang="zh-CN" altLang="en-US" sz="7200" b="1">
              <a:solidFill>
                <a:schemeClr val="accent1"/>
              </a:solidFill>
              <a:effectLst>
                <a:outerShdw blurRad="38100" dist="25400" dir="5400000" algn="ctr" rotWithShape="0">
                  <a:srgbClr val="6E747A">
                    <a:alpha val="43000"/>
                  </a:srgbClr>
                </a:outerShdw>
              </a:effectLst>
            </a:endParaRPr>
          </a:p>
        </p:txBody>
      </p:sp>
      <p:pic>
        <p:nvPicPr>
          <p:cNvPr id="47112" name="图片 47111" descr="图1-6 国产C919大型客机"/>
          <p:cNvPicPr>
            <a:picLocks noChangeAspect="1"/>
          </p:cNvPicPr>
          <p:nvPr/>
        </p:nvPicPr>
        <p:blipFill>
          <a:blip r:embed="rId5"/>
          <a:stretch>
            <a:fillRect/>
          </a:stretch>
        </p:blipFill>
        <p:spPr>
          <a:xfrm>
            <a:off x="6444615" y="4725035"/>
            <a:ext cx="2277110" cy="1600835"/>
          </a:xfrm>
          <a:prstGeom prst="rect">
            <a:avLst/>
          </a:prstGeom>
          <a:noFill/>
          <a:ln w="9525">
            <a:noFill/>
          </a:ln>
        </p:spPr>
      </p:pic>
      <p:sp>
        <p:nvSpPr>
          <p:cNvPr id="3" name="文本框 2"/>
          <p:cNvSpPr txBox="1"/>
          <p:nvPr/>
        </p:nvSpPr>
        <p:spPr>
          <a:xfrm>
            <a:off x="2915920" y="3860800"/>
            <a:ext cx="3861435" cy="583565"/>
          </a:xfrm>
          <a:prstGeom prst="rect">
            <a:avLst/>
          </a:prstGeom>
          <a:noFill/>
        </p:spPr>
        <p:txBody>
          <a:bodyPr wrap="square" rtlCol="0">
            <a:spAutoFit/>
            <a:scene3d>
              <a:camera prst="orthographicFront"/>
              <a:lightRig rig="threePt" dir="t"/>
            </a:scene3d>
          </a:bodyPr>
          <a:p>
            <a:r>
              <a:rPr lang="zh-CN" altLang="en-US" sz="32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主编：吴志亚</a:t>
            </a:r>
            <a:endParaRPr lang="zh-CN" altLang="en-US" sz="32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1" name="内容占位符 2"/>
          <p:cNvSpPr>
            <a:spLocks noGrp="1"/>
          </p:cNvSpPr>
          <p:nvPr>
            <p:ph idx="1"/>
          </p:nvPr>
        </p:nvSpPr>
        <p:spPr>
          <a:xfrm>
            <a:off x="611188" y="2332038"/>
            <a:ext cx="8229600" cy="3617912"/>
          </a:xfrm>
          <a:noFill/>
          <a:ln>
            <a:noFill/>
          </a:ln>
        </p:spPr>
        <p:txBody>
          <a:bodyPr/>
          <a:p>
            <a:pPr/>
            <a:r>
              <a:rPr lang="en-US" altLang="zh-CN" sz="3200" kern="1200">
                <a:latin typeface="+mn-lt"/>
                <a:ea typeface="+mn-ea"/>
                <a:cs typeface="+mn-cs"/>
              </a:rPr>
              <a:t>1.</a:t>
            </a:r>
            <a:r>
              <a:rPr lang="zh-CN" altLang="en-US" sz="3200" kern="1200" dirty="0">
                <a:latin typeface="+mn-lt"/>
                <a:ea typeface="+mn-ea"/>
                <a:cs typeface="+mn-cs"/>
              </a:rPr>
              <a:t>了解职业道德含义</a:t>
            </a:r>
            <a:endParaRPr lang="zh-CN" altLang="en-US" sz="3200" kern="1200" dirty="0">
              <a:latin typeface="+mn-lt"/>
              <a:ea typeface="+mn-ea"/>
              <a:cs typeface="+mn-cs"/>
            </a:endParaRPr>
          </a:p>
          <a:p>
            <a:pPr/>
            <a:endParaRPr lang="zh-CN" altLang="en-US" sz="3200" kern="1200" dirty="0">
              <a:latin typeface="+mn-lt"/>
              <a:ea typeface="+mn-ea"/>
              <a:cs typeface="+mn-cs"/>
            </a:endParaRPr>
          </a:p>
          <a:p>
            <a:pPr/>
            <a:r>
              <a:rPr lang="en-US" altLang="zh-CN" sz="3200" kern="1200">
                <a:latin typeface="+mn-lt"/>
                <a:ea typeface="+mn-ea"/>
                <a:cs typeface="+mn-cs"/>
              </a:rPr>
              <a:t>2.</a:t>
            </a:r>
            <a:r>
              <a:rPr lang="zh-CN" altLang="en-US" sz="3200" kern="1200" dirty="0">
                <a:latin typeface="+mn-lt"/>
                <a:ea typeface="+mn-ea"/>
                <a:cs typeface="+mn-cs"/>
              </a:rPr>
              <a:t>熟悉各种证书的作用及办理途径</a:t>
            </a:r>
            <a:endParaRPr lang="zh-CN" altLang="en-US" sz="3200" kern="1200" dirty="0">
              <a:latin typeface="+mn-lt"/>
              <a:ea typeface="+mn-ea"/>
              <a:cs typeface="+mn-cs"/>
            </a:endParaRPr>
          </a:p>
          <a:p>
            <a:pPr/>
            <a:endParaRPr lang="zh-CN" altLang="en-US" sz="3200" kern="1200" dirty="0">
              <a:latin typeface="+mn-lt"/>
              <a:ea typeface="+mn-ea"/>
              <a:cs typeface="+mn-cs"/>
            </a:endParaRPr>
          </a:p>
          <a:p>
            <a:pPr/>
            <a:r>
              <a:rPr lang="en-US" altLang="zh-CN" sz="3200" kern="1200">
                <a:latin typeface="+mn-lt"/>
                <a:ea typeface="+mn-ea"/>
                <a:cs typeface="+mn-cs"/>
              </a:rPr>
              <a:t>3.</a:t>
            </a:r>
            <a:r>
              <a:rPr lang="zh-CN" altLang="en-US" sz="3200" kern="1200" dirty="0">
                <a:latin typeface="+mn-lt"/>
                <a:ea typeface="+mn-ea"/>
                <a:cs typeface="+mn-cs"/>
              </a:rPr>
              <a:t>理解创新的重要性</a:t>
            </a:r>
            <a:endParaRPr lang="zh-CN" altLang="en-US" sz="3200" kern="1200" dirty="0">
              <a:latin typeface="+mn-lt"/>
              <a:ea typeface="+mn-ea"/>
              <a:cs typeface="+mn-cs"/>
            </a:endParaRPr>
          </a:p>
        </p:txBody>
      </p:sp>
      <p:sp>
        <p:nvSpPr>
          <p:cNvPr id="4" name="矩形 3"/>
          <p:cNvSpPr/>
          <p:nvPr/>
        </p:nvSpPr>
        <p:spPr>
          <a:xfrm>
            <a:off x="827088" y="981075"/>
            <a:ext cx="2016125"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lt1"/>
                </a:solidFill>
                <a:effectLst/>
                <a:uLnTx/>
                <a:uFillTx/>
                <a:latin typeface="+mj-ea"/>
                <a:ea typeface="+mj-ea"/>
                <a:cs typeface="+mn-cs"/>
              </a:rPr>
              <a:t>学习目标</a:t>
            </a:r>
            <a:endParaRPr kumimoji="0" lang="zh-CN" altLang="en-US" sz="2400" b="1" i="0" u="none" strike="noStrike" kern="1200" cap="none" spc="0" normalizeH="0" baseline="0" noProof="0" dirty="0">
              <a:ln>
                <a:noFill/>
              </a:ln>
              <a:solidFill>
                <a:schemeClr val="lt1"/>
              </a:solidFill>
              <a:effectLst/>
              <a:uLnTx/>
              <a:uFillTx/>
              <a:latin typeface="+mj-ea"/>
              <a:ea typeface="+mj-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3.4.1</a:t>
            </a:r>
            <a:r>
              <a:rPr lang="zh-CN" altLang="en-US" sz="2400" b="1" dirty="0">
                <a:solidFill>
                  <a:srgbClr val="FFFFFF"/>
                </a:solidFill>
                <a:latin typeface="黑体" panose="02010609060101010101" pitchFamily="49" charset="-122"/>
                <a:ea typeface="黑体" panose="02010609060101010101" pitchFamily="49" charset="-122"/>
              </a:rPr>
              <a:t>焊接职业资格证书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3340"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1.</a:t>
            </a:r>
            <a:r>
              <a:rPr lang="zh-CN" altLang="en-US" sz="2400" b="1" dirty="0">
                <a:latin typeface="黑体" panose="02010609060101010101" pitchFamily="49" charset="-122"/>
                <a:ea typeface="黑体" panose="02010609060101010101" pitchFamily="49" charset="-122"/>
              </a:rPr>
              <a:t>职业证书的地位</a:t>
            </a:r>
            <a:endParaRPr lang="zh-CN" altLang="en-US" sz="2400" dirty="0">
              <a:latin typeface="黑体" panose="02010609060101010101" pitchFamily="49" charset="-122"/>
              <a:ea typeface="黑体" panose="02010609060101010101" pitchFamily="49" charset="-122"/>
            </a:endParaRPr>
          </a:p>
        </p:txBody>
      </p:sp>
      <p:sp>
        <p:nvSpPr>
          <p:cNvPr id="13341" name="文本框 13340"/>
          <p:cNvSpPr txBox="1"/>
          <p:nvPr/>
        </p:nvSpPr>
        <p:spPr>
          <a:xfrm>
            <a:off x="1258888" y="2852738"/>
            <a:ext cx="6335712" cy="2568575"/>
          </a:xfrm>
          <a:prstGeom prst="rect">
            <a:avLst/>
          </a:prstGeom>
          <a:noFill/>
          <a:ln w="9525">
            <a:noFill/>
          </a:ln>
        </p:spPr>
        <p:txBody>
          <a:bodyPr>
            <a:spAutoFit/>
          </a:bodyPr>
          <a:p>
            <a:pPr>
              <a:lnSpc>
                <a:spcPct val="150000"/>
              </a:lnSpc>
              <a:spcBef>
                <a:spcPct val="50000"/>
              </a:spcBef>
            </a:pPr>
            <a:r>
              <a:rPr lang="zh-CN" altLang="en-US" dirty="0">
                <a:latin typeface="微软雅黑" panose="020B0503020204020204" pitchFamily="34" charset="-122"/>
                <a:ea typeface="微软雅黑" panose="020B0503020204020204" pitchFamily="34" charset="-122"/>
              </a:rPr>
              <a:t>       职业资格证书是劳动就业制度的一项重要内容，也是一种特殊形式的国家考试制度。它是指按照国家制定的职业技能标准或任职资格条件，通过政府认定的考核鉴定机构，对劳动者的技能水平或职业资格进行客观公正、科学规范的评价和鉴定，对合格者授予相应的国家职业资格证书。焊工国家职业技能资格证由国家劳动和社会保障部门签发。 </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40"/>
                                        </p:tgtEl>
                                        <p:attrNameLst>
                                          <p:attrName>style.visibility</p:attrName>
                                        </p:attrNameLst>
                                      </p:cBhvr>
                                      <p:to>
                                        <p:strVal val="visible"/>
                                      </p:to>
                                    </p:set>
                                    <p:animEffect transition="in" filter="wipe(left)">
                                      <p:cBhvr>
                                        <p:cTn id="12" dur="500"/>
                                        <p:tgtEl>
                                          <p:spTgt spid="1334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3341"/>
                                        </p:tgtEl>
                                        <p:attrNameLst>
                                          <p:attrName>style.visibility</p:attrName>
                                        </p:attrNameLst>
                                      </p:cBhvr>
                                      <p:to>
                                        <p:strVal val="visible"/>
                                      </p:to>
                                    </p:set>
                                    <p:animEffect transition="in" filter="wipe(up)">
                                      <p:cBhvr>
                                        <p:cTn id="17" dur="500"/>
                                        <p:tgtEl>
                                          <p:spTgt spid="13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340" grpId="0"/>
      <p:bldP spid="1334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3.4.1</a:t>
            </a:r>
            <a:r>
              <a:rPr lang="zh-CN" altLang="en-US" sz="2400" b="1" dirty="0">
                <a:solidFill>
                  <a:srgbClr val="FFFFFF"/>
                </a:solidFill>
                <a:latin typeface="黑体" panose="02010609060101010101" pitchFamily="49" charset="-122"/>
                <a:ea typeface="黑体" panose="02010609060101010101" pitchFamily="49" charset="-122"/>
              </a:rPr>
              <a:t>焊接职业资格证书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4375"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2.</a:t>
            </a:r>
            <a:r>
              <a:rPr lang="zh-CN" altLang="en-US" sz="2400" b="1" dirty="0">
                <a:latin typeface="黑体" panose="02010609060101010101" pitchFamily="49" charset="-122"/>
                <a:ea typeface="黑体" panose="02010609060101010101" pitchFamily="49" charset="-122"/>
              </a:rPr>
              <a:t>职业证书的分类</a:t>
            </a:r>
            <a:endParaRPr lang="zh-CN" altLang="en-US" sz="2400" dirty="0">
              <a:latin typeface="黑体" panose="02010609060101010101" pitchFamily="49" charset="-122"/>
              <a:ea typeface="黑体" panose="02010609060101010101" pitchFamily="49" charset="-122"/>
            </a:endParaRPr>
          </a:p>
        </p:txBody>
      </p:sp>
      <p:pic>
        <p:nvPicPr>
          <p:cNvPr id="14376" name="图片 14375" descr="]W[~5OE5UVLITU0NVJBHQST"/>
          <p:cNvPicPr>
            <a:picLocks noChangeAspect="1"/>
          </p:cNvPicPr>
          <p:nvPr/>
        </p:nvPicPr>
        <p:blipFill>
          <a:blip r:embed="rId1"/>
          <a:stretch>
            <a:fillRect/>
          </a:stretch>
        </p:blipFill>
        <p:spPr>
          <a:xfrm>
            <a:off x="2268538" y="2133600"/>
            <a:ext cx="5829300" cy="4311650"/>
          </a:xfrm>
          <a:prstGeom prst="rect">
            <a:avLst/>
          </a:prstGeom>
          <a:noFill/>
          <a:ln w="9525">
            <a:noFill/>
          </a:ln>
        </p:spPr>
      </p:pic>
      <p:sp>
        <p:nvSpPr>
          <p:cNvPr id="14377" name="文本框 14376"/>
          <p:cNvSpPr txBox="1"/>
          <p:nvPr/>
        </p:nvSpPr>
        <p:spPr>
          <a:xfrm>
            <a:off x="395288" y="2492375"/>
            <a:ext cx="1800225" cy="3668713"/>
          </a:xfrm>
          <a:prstGeom prst="rect">
            <a:avLst/>
          </a:prstGeom>
          <a:noFill/>
          <a:ln w="9525">
            <a:noFill/>
          </a:ln>
        </p:spPr>
        <p:txBody>
          <a:bodyPr>
            <a:spAutoFit/>
          </a:bodyPr>
          <a:p>
            <a:pPr>
              <a:spcBef>
                <a:spcPct val="50000"/>
              </a:spcBef>
            </a:pPr>
            <a:r>
              <a:rPr lang="zh-CN" altLang="en-US" dirty="0">
                <a:latin typeface="Arial" panose="020B0604020202020204" pitchFamily="34" charset="0"/>
                <a:ea typeface="微软雅黑" panose="020B0503020204020204" pitchFamily="34" charset="-122"/>
              </a:rPr>
              <a:t>高级技（一级）</a:t>
            </a:r>
            <a:endParaRPr lang="zh-CN" altLang="en-US" dirty="0">
              <a:latin typeface="Arial" panose="020B0604020202020204" pitchFamily="34" charset="0"/>
              <a:ea typeface="微软雅黑" panose="020B0503020204020204" pitchFamily="34" charset="-122"/>
            </a:endParaRPr>
          </a:p>
          <a:p>
            <a:pPr>
              <a:spcBef>
                <a:spcPct val="50000"/>
              </a:spcBef>
            </a:pPr>
            <a:endParaRPr lang="zh-CN" altLang="en-US" dirty="0">
              <a:latin typeface="Arial" panose="020B0604020202020204" pitchFamily="34" charset="0"/>
              <a:ea typeface="微软雅黑" panose="020B0503020204020204" pitchFamily="34" charset="-122"/>
            </a:endParaRPr>
          </a:p>
          <a:p>
            <a:pPr>
              <a:spcBef>
                <a:spcPct val="50000"/>
              </a:spcBef>
            </a:pPr>
            <a:r>
              <a:rPr lang="zh-CN" altLang="en-US" dirty="0">
                <a:latin typeface="Arial" panose="020B0604020202020204" pitchFamily="34" charset="0"/>
                <a:ea typeface="微软雅黑" panose="020B0503020204020204" pitchFamily="34" charset="-122"/>
              </a:rPr>
              <a:t>技师（二级）</a:t>
            </a:r>
            <a:endParaRPr lang="zh-CN" altLang="en-US" dirty="0">
              <a:latin typeface="Arial" panose="020B0604020202020204" pitchFamily="34" charset="0"/>
              <a:ea typeface="微软雅黑" panose="020B0503020204020204" pitchFamily="34" charset="-122"/>
            </a:endParaRPr>
          </a:p>
          <a:p>
            <a:pPr>
              <a:spcBef>
                <a:spcPct val="50000"/>
              </a:spcBef>
            </a:pPr>
            <a:endParaRPr lang="zh-CN" altLang="en-US" dirty="0">
              <a:latin typeface="Arial" panose="020B0604020202020204" pitchFamily="34" charset="0"/>
              <a:ea typeface="微软雅黑" panose="020B0503020204020204" pitchFamily="34" charset="-122"/>
            </a:endParaRPr>
          </a:p>
          <a:p>
            <a:pPr>
              <a:spcBef>
                <a:spcPct val="50000"/>
              </a:spcBef>
            </a:pPr>
            <a:r>
              <a:rPr lang="zh-CN" altLang="en-US" dirty="0">
                <a:latin typeface="Arial" panose="020B0604020202020204" pitchFamily="34" charset="0"/>
                <a:ea typeface="微软雅黑" panose="020B0503020204020204" pitchFamily="34" charset="-122"/>
              </a:rPr>
              <a:t>高级工（三级）</a:t>
            </a:r>
            <a:endParaRPr lang="zh-CN" altLang="en-US" dirty="0">
              <a:latin typeface="Arial" panose="020B0604020202020204" pitchFamily="34" charset="0"/>
              <a:ea typeface="微软雅黑" panose="020B0503020204020204" pitchFamily="34" charset="-122"/>
            </a:endParaRPr>
          </a:p>
          <a:p>
            <a:pPr>
              <a:spcBef>
                <a:spcPct val="50000"/>
              </a:spcBef>
            </a:pPr>
            <a:endParaRPr lang="zh-CN" altLang="en-US" dirty="0">
              <a:latin typeface="Arial" panose="020B0604020202020204" pitchFamily="34" charset="0"/>
              <a:ea typeface="微软雅黑" panose="020B0503020204020204" pitchFamily="34" charset="-122"/>
            </a:endParaRPr>
          </a:p>
          <a:p>
            <a:pPr>
              <a:spcBef>
                <a:spcPct val="50000"/>
              </a:spcBef>
            </a:pPr>
            <a:r>
              <a:rPr lang="zh-CN" altLang="en-US" dirty="0">
                <a:latin typeface="Arial" panose="020B0604020202020204" pitchFamily="34" charset="0"/>
                <a:ea typeface="微软雅黑" panose="020B0503020204020204" pitchFamily="34" charset="-122"/>
              </a:rPr>
              <a:t>中级工（四级）</a:t>
            </a:r>
            <a:endParaRPr lang="zh-CN" altLang="en-US" dirty="0">
              <a:latin typeface="Arial" panose="020B0604020202020204" pitchFamily="34" charset="0"/>
              <a:ea typeface="微软雅黑" panose="020B0503020204020204" pitchFamily="34" charset="-122"/>
            </a:endParaRPr>
          </a:p>
          <a:p>
            <a:pPr>
              <a:spcBef>
                <a:spcPct val="50000"/>
              </a:spcBef>
            </a:pPr>
            <a:endParaRPr lang="zh-CN" altLang="en-US" dirty="0">
              <a:latin typeface="Arial" panose="020B0604020202020204" pitchFamily="34" charset="0"/>
              <a:ea typeface="微软雅黑" panose="020B0503020204020204" pitchFamily="34" charset="-122"/>
            </a:endParaRPr>
          </a:p>
          <a:p>
            <a:pPr>
              <a:spcBef>
                <a:spcPct val="50000"/>
              </a:spcBef>
            </a:pPr>
            <a:r>
              <a:rPr lang="zh-CN" altLang="en-US" dirty="0">
                <a:latin typeface="Arial" panose="020B0604020202020204" pitchFamily="34" charset="0"/>
                <a:ea typeface="微软雅黑" panose="020B0503020204020204" pitchFamily="34" charset="-122"/>
              </a:rPr>
              <a:t>初级工（五级）</a:t>
            </a:r>
            <a:endParaRPr lang="zh-CN" altLang="en-US" dirty="0">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75"/>
                                        </p:tgtEl>
                                        <p:attrNameLst>
                                          <p:attrName>style.visibility</p:attrName>
                                        </p:attrNameLst>
                                      </p:cBhvr>
                                      <p:to>
                                        <p:strVal val="visible"/>
                                      </p:to>
                                    </p:set>
                                    <p:animEffect transition="in" filter="wipe(left)">
                                      <p:cBhvr>
                                        <p:cTn id="7" dur="500"/>
                                        <p:tgtEl>
                                          <p:spTgt spid="1437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377"/>
                                        </p:tgtEl>
                                        <p:attrNameLst>
                                          <p:attrName>style.visibility</p:attrName>
                                        </p:attrNameLst>
                                      </p:cBhvr>
                                      <p:to>
                                        <p:strVal val="visible"/>
                                      </p:to>
                                    </p:set>
                                    <p:animEffect transition="in" filter="wipe(up)">
                                      <p:cBhvr>
                                        <p:cTn id="12" dur="500"/>
                                        <p:tgtEl>
                                          <p:spTgt spid="14377"/>
                                        </p:tgtEl>
                                      </p:cBhvr>
                                    </p:animEffect>
                                  </p:childTnLst>
                                </p:cTn>
                              </p:par>
                              <p:par>
                                <p:cTn id="13" presetID="22" presetClass="entr" presetSubtype="1" fill="hold" nodeType="withEffect">
                                  <p:stCondLst>
                                    <p:cond delay="0"/>
                                  </p:stCondLst>
                                  <p:childTnLst>
                                    <p:set>
                                      <p:cBhvr>
                                        <p:cTn id="14" dur="1" fill="hold">
                                          <p:stCondLst>
                                            <p:cond delay="0"/>
                                          </p:stCondLst>
                                        </p:cTn>
                                        <p:tgtEl>
                                          <p:spTgt spid="14376"/>
                                        </p:tgtEl>
                                        <p:attrNameLst>
                                          <p:attrName>style.visibility</p:attrName>
                                        </p:attrNameLst>
                                      </p:cBhvr>
                                      <p:to>
                                        <p:strVal val="visible"/>
                                      </p:to>
                                    </p:set>
                                    <p:animEffect transition="in" filter="wipe(up)">
                                      <p:cBhvr>
                                        <p:cTn id="15" dur="500"/>
                                        <p:tgtEl>
                                          <p:spTgt spid="14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75" grpId="0"/>
      <p:bldP spid="1437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3.4.1</a:t>
            </a:r>
            <a:r>
              <a:rPr lang="zh-CN" altLang="en-US" sz="2400" b="1" dirty="0">
                <a:solidFill>
                  <a:srgbClr val="FFFFFF"/>
                </a:solidFill>
                <a:latin typeface="黑体" panose="02010609060101010101" pitchFamily="49" charset="-122"/>
                <a:ea typeface="黑体" panose="02010609060101010101" pitchFamily="49" charset="-122"/>
              </a:rPr>
              <a:t>焊接职业资格证书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5379"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3.</a:t>
            </a:r>
            <a:r>
              <a:rPr lang="zh-CN" altLang="en-US" sz="2400" b="1" dirty="0">
                <a:latin typeface="黑体" panose="02010609060101010101" pitchFamily="49" charset="-122"/>
                <a:ea typeface="黑体" panose="02010609060101010101" pitchFamily="49" charset="-122"/>
              </a:rPr>
              <a:t>办理职业资格证书的程序</a:t>
            </a:r>
            <a:endParaRPr lang="zh-CN" altLang="en-US" sz="2400" dirty="0">
              <a:latin typeface="黑体" panose="02010609060101010101" pitchFamily="49" charset="-122"/>
              <a:ea typeface="黑体" panose="02010609060101010101" pitchFamily="49" charset="-122"/>
            </a:endParaRPr>
          </a:p>
        </p:txBody>
      </p:sp>
      <p:sp>
        <p:nvSpPr>
          <p:cNvPr id="15381" name="矩形 15380"/>
          <p:cNvSpPr/>
          <p:nvPr/>
        </p:nvSpPr>
        <p:spPr>
          <a:xfrm>
            <a:off x="611188" y="2424113"/>
            <a:ext cx="7880350" cy="366712"/>
          </a:xfrm>
          <a:prstGeom prst="rect">
            <a:avLst/>
          </a:prstGeom>
          <a:noFill/>
          <a:ln w="9525">
            <a:noFill/>
          </a:ln>
        </p:spPr>
        <p:txBody>
          <a:bodyPr wrap="none" anchor="t" anchorCtr="0">
            <a:spAutoFit/>
          </a:bodyPr>
          <a:p>
            <a:r>
              <a:rPr lang="zh-CN" altLang="en-US" dirty="0">
                <a:latin typeface="微软雅黑" panose="020B0503020204020204" pitchFamily="34" charset="-122"/>
                <a:ea typeface="微软雅黑" panose="020B0503020204020204" pitchFamily="34" charset="-122"/>
              </a:rPr>
              <a:t>职业技能鉴定所</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站</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将考核合格人员名单报经当地职业技能鉴定指导中心审核</a:t>
            </a:r>
            <a:endParaRPr lang="zh-CN" altLang="en-US" dirty="0">
              <a:latin typeface="微软雅黑" panose="020B0503020204020204" pitchFamily="34" charset="-122"/>
              <a:ea typeface="微软雅黑" panose="020B0503020204020204" pitchFamily="34" charset="-122"/>
            </a:endParaRPr>
          </a:p>
        </p:txBody>
      </p:sp>
      <p:sp>
        <p:nvSpPr>
          <p:cNvPr id="15382" name="矩形 15381"/>
          <p:cNvSpPr/>
          <p:nvPr/>
        </p:nvSpPr>
        <p:spPr>
          <a:xfrm>
            <a:off x="1403350" y="3375025"/>
            <a:ext cx="6356350" cy="366713"/>
          </a:xfrm>
          <a:prstGeom prst="rect">
            <a:avLst/>
          </a:prstGeom>
          <a:noFill/>
          <a:ln w="9525">
            <a:noFill/>
          </a:ln>
        </p:spPr>
        <p:txBody>
          <a:bodyPr wrap="none" anchor="t" anchorCtr="0">
            <a:spAutoFit/>
          </a:bodyPr>
          <a:p>
            <a:r>
              <a:rPr lang="zh-CN" altLang="en-US" dirty="0">
                <a:latin typeface="Arial" panose="020B0604020202020204" pitchFamily="34" charset="0"/>
                <a:ea typeface="微软雅黑" panose="020B0503020204020204" pitchFamily="34" charset="-122"/>
              </a:rPr>
              <a:t>报经同级劳动保障行政部门或行业部门劳动保障工作机构批准</a:t>
            </a:r>
            <a:endParaRPr lang="zh-CN" altLang="en-US" dirty="0">
              <a:latin typeface="Arial" panose="020B0604020202020204" pitchFamily="34" charset="0"/>
              <a:ea typeface="微软雅黑" panose="020B0503020204020204" pitchFamily="34" charset="-122"/>
            </a:endParaRPr>
          </a:p>
        </p:txBody>
      </p:sp>
      <p:sp>
        <p:nvSpPr>
          <p:cNvPr id="15383" name="矩形 15382"/>
          <p:cNvSpPr/>
          <p:nvPr/>
        </p:nvSpPr>
        <p:spPr>
          <a:xfrm>
            <a:off x="323850" y="4238625"/>
            <a:ext cx="8642350" cy="366713"/>
          </a:xfrm>
          <a:prstGeom prst="rect">
            <a:avLst/>
          </a:prstGeom>
          <a:noFill/>
          <a:ln w="9525">
            <a:noFill/>
          </a:ln>
        </p:spPr>
        <p:txBody>
          <a:bodyPr wrap="none" anchor="t" anchorCtr="0">
            <a:spAutoFit/>
          </a:bodyPr>
          <a:p>
            <a:r>
              <a:rPr lang="zh-CN" altLang="en-US" dirty="0">
                <a:latin typeface="Arial" panose="020B0604020202020204" pitchFamily="34" charset="0"/>
                <a:ea typeface="微软雅黑" panose="020B0503020204020204" pitchFamily="34" charset="-122"/>
              </a:rPr>
              <a:t>由职业技能鉴定指导中心按照国家规定的证书编码方案和填写格式要求统一办理证书</a:t>
            </a:r>
            <a:endParaRPr lang="zh-CN" altLang="en-US" dirty="0">
              <a:latin typeface="Arial" panose="020B0604020202020204" pitchFamily="34" charset="0"/>
              <a:ea typeface="微软雅黑" panose="020B0503020204020204" pitchFamily="34" charset="-122"/>
            </a:endParaRPr>
          </a:p>
        </p:txBody>
      </p:sp>
      <p:sp>
        <p:nvSpPr>
          <p:cNvPr id="15384" name="矩形 15383"/>
          <p:cNvSpPr/>
          <p:nvPr/>
        </p:nvSpPr>
        <p:spPr>
          <a:xfrm>
            <a:off x="1619250" y="5102225"/>
            <a:ext cx="6127750" cy="366713"/>
          </a:xfrm>
          <a:prstGeom prst="rect">
            <a:avLst/>
          </a:prstGeom>
          <a:noFill/>
          <a:ln w="9525">
            <a:noFill/>
          </a:ln>
        </p:spPr>
        <p:txBody>
          <a:bodyPr wrap="none" anchor="t" anchorCtr="0">
            <a:spAutoFit/>
          </a:bodyPr>
          <a:p>
            <a:r>
              <a:rPr lang="zh-CN" altLang="en-US" dirty="0">
                <a:latin typeface="Arial" panose="020B0604020202020204" pitchFamily="34" charset="0"/>
                <a:ea typeface="微软雅黑" panose="020B0503020204020204" pitchFamily="34" charset="-122"/>
              </a:rPr>
              <a:t>经同级劳动保障行政部门或行业部门劳动保障工作机构验印</a:t>
            </a:r>
            <a:endParaRPr lang="zh-CN" altLang="en-US" dirty="0">
              <a:latin typeface="Arial" panose="020B0604020202020204" pitchFamily="34" charset="0"/>
              <a:ea typeface="微软雅黑" panose="020B0503020204020204" pitchFamily="34" charset="-122"/>
            </a:endParaRPr>
          </a:p>
        </p:txBody>
      </p:sp>
      <p:sp>
        <p:nvSpPr>
          <p:cNvPr id="15385" name="矩形 15384"/>
          <p:cNvSpPr/>
          <p:nvPr/>
        </p:nvSpPr>
        <p:spPr>
          <a:xfrm>
            <a:off x="2987675" y="5953125"/>
            <a:ext cx="3376613" cy="366713"/>
          </a:xfrm>
          <a:prstGeom prst="rect">
            <a:avLst/>
          </a:prstGeom>
          <a:noFill/>
          <a:ln w="9525">
            <a:noFill/>
          </a:ln>
        </p:spPr>
        <p:txBody>
          <a:bodyPr wrap="none" anchor="t" anchorCtr="0">
            <a:spAutoFit/>
          </a:bodyPr>
          <a:p>
            <a:pPr>
              <a:spcBef>
                <a:spcPct val="50000"/>
              </a:spcBef>
            </a:pPr>
            <a:r>
              <a:rPr lang="zh-CN" altLang="en-US" dirty="0">
                <a:latin typeface="微软雅黑" panose="020B0503020204020204" pitchFamily="34" charset="-122"/>
                <a:ea typeface="微软雅黑" panose="020B0503020204020204" pitchFamily="34" charset="-122"/>
              </a:rPr>
              <a:t>职业技能鉴定所</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站</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送交本人。 </a:t>
            </a:r>
            <a:endParaRPr lang="zh-CN" altLang="en-US" dirty="0">
              <a:latin typeface="微软雅黑" panose="020B0503020204020204" pitchFamily="34" charset="-122"/>
              <a:ea typeface="微软雅黑" panose="020B0503020204020204" pitchFamily="34" charset="-122"/>
            </a:endParaRPr>
          </a:p>
        </p:txBody>
      </p:sp>
      <p:sp>
        <p:nvSpPr>
          <p:cNvPr id="15386" name="下箭头 15385"/>
          <p:cNvSpPr/>
          <p:nvPr/>
        </p:nvSpPr>
        <p:spPr>
          <a:xfrm>
            <a:off x="3924300" y="3716338"/>
            <a:ext cx="719138" cy="433387"/>
          </a:xfrm>
          <a:prstGeom prst="downArrow">
            <a:avLst>
              <a:gd name="adj1" fmla="val 50000"/>
              <a:gd name="adj2" fmla="val 25000"/>
            </a:avLst>
          </a:prstGeom>
          <a:noFill/>
          <a:ln w="9525" cap="flat" cmpd="sng">
            <a:solidFill>
              <a:schemeClr val="tx1"/>
            </a:solidFill>
            <a:prstDash val="solid"/>
            <a:miter/>
            <a:headEnd type="none" w="med" len="med"/>
            <a:tailEnd type="none" w="med" len="med"/>
          </a:ln>
        </p:spPr>
        <p:txBody>
          <a:bodyPr/>
          <a:p>
            <a:endParaRPr lang="zh-CN" altLang="en-US"/>
          </a:p>
        </p:txBody>
      </p:sp>
      <p:sp>
        <p:nvSpPr>
          <p:cNvPr id="15387" name="下箭头 15386"/>
          <p:cNvSpPr/>
          <p:nvPr/>
        </p:nvSpPr>
        <p:spPr>
          <a:xfrm>
            <a:off x="3924300" y="2852738"/>
            <a:ext cx="719138" cy="431800"/>
          </a:xfrm>
          <a:prstGeom prst="downArrow">
            <a:avLst>
              <a:gd name="adj1" fmla="val 50000"/>
              <a:gd name="adj2" fmla="val 25000"/>
            </a:avLst>
          </a:prstGeom>
          <a:noFill/>
          <a:ln w="9525" cap="flat" cmpd="sng">
            <a:solidFill>
              <a:schemeClr val="tx1"/>
            </a:solidFill>
            <a:prstDash val="solid"/>
            <a:miter/>
            <a:headEnd type="none" w="med" len="med"/>
            <a:tailEnd type="none" w="med" len="med"/>
          </a:ln>
        </p:spPr>
        <p:txBody>
          <a:bodyPr/>
          <a:p>
            <a:endParaRPr lang="zh-CN" altLang="en-US"/>
          </a:p>
        </p:txBody>
      </p:sp>
      <p:sp>
        <p:nvSpPr>
          <p:cNvPr id="15388" name="下箭头 15387"/>
          <p:cNvSpPr/>
          <p:nvPr/>
        </p:nvSpPr>
        <p:spPr>
          <a:xfrm>
            <a:off x="3924300" y="4652963"/>
            <a:ext cx="719138" cy="431800"/>
          </a:xfrm>
          <a:prstGeom prst="downArrow">
            <a:avLst>
              <a:gd name="adj1" fmla="val 50000"/>
              <a:gd name="adj2" fmla="val 25000"/>
            </a:avLst>
          </a:prstGeom>
          <a:noFill/>
          <a:ln w="9525" cap="flat" cmpd="sng">
            <a:solidFill>
              <a:schemeClr val="tx1"/>
            </a:solidFill>
            <a:prstDash val="solid"/>
            <a:miter/>
            <a:headEnd type="none" w="med" len="med"/>
            <a:tailEnd type="none" w="med" len="med"/>
          </a:ln>
        </p:spPr>
        <p:txBody>
          <a:bodyPr/>
          <a:p>
            <a:endParaRPr lang="zh-CN" altLang="en-US"/>
          </a:p>
        </p:txBody>
      </p:sp>
      <p:sp>
        <p:nvSpPr>
          <p:cNvPr id="15389" name="下箭头 15388"/>
          <p:cNvSpPr/>
          <p:nvPr/>
        </p:nvSpPr>
        <p:spPr>
          <a:xfrm>
            <a:off x="3924300" y="5516563"/>
            <a:ext cx="719138" cy="431800"/>
          </a:xfrm>
          <a:prstGeom prst="downArrow">
            <a:avLst>
              <a:gd name="adj1" fmla="val 50000"/>
              <a:gd name="adj2" fmla="val 25000"/>
            </a:avLst>
          </a:prstGeom>
          <a:noFill/>
          <a:ln w="9525" cap="flat" cmpd="sng">
            <a:solidFill>
              <a:schemeClr val="tx1"/>
            </a:solidFill>
            <a:prstDash val="solid"/>
            <a:miter/>
            <a:headEnd type="none" w="med" len="med"/>
            <a:tailEnd type="none" w="med" len="med"/>
          </a:ln>
        </p:spPr>
        <p:txBody>
          <a:bodyPr/>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79"/>
                                        </p:tgtEl>
                                        <p:attrNameLst>
                                          <p:attrName>style.visibility</p:attrName>
                                        </p:attrNameLst>
                                      </p:cBhvr>
                                      <p:to>
                                        <p:strVal val="visible"/>
                                      </p:to>
                                    </p:set>
                                    <p:animEffect transition="in" filter="wipe(left)">
                                      <p:cBhvr>
                                        <p:cTn id="7" dur="500"/>
                                        <p:tgtEl>
                                          <p:spTgt spid="153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381"/>
                                        </p:tgtEl>
                                        <p:attrNameLst>
                                          <p:attrName>style.visibility</p:attrName>
                                        </p:attrNameLst>
                                      </p:cBhvr>
                                      <p:to>
                                        <p:strVal val="visible"/>
                                      </p:to>
                                    </p:set>
                                    <p:animEffect transition="in" filter="wipe(down)">
                                      <p:cBhvr>
                                        <p:cTn id="12" dur="500"/>
                                        <p:tgtEl>
                                          <p:spTgt spid="1538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387"/>
                                        </p:tgtEl>
                                        <p:attrNameLst>
                                          <p:attrName>style.visibility</p:attrName>
                                        </p:attrNameLst>
                                      </p:cBhvr>
                                      <p:to>
                                        <p:strVal val="visible"/>
                                      </p:to>
                                    </p:set>
                                    <p:animEffect transition="in" filter="wipe(down)">
                                      <p:cBhvr>
                                        <p:cTn id="17" dur="500"/>
                                        <p:tgtEl>
                                          <p:spTgt spid="15387"/>
                                        </p:tgtEl>
                                      </p:cBhvr>
                                    </p:animEffect>
                                  </p:childTnLst>
                                </p:cTn>
                              </p:par>
                            </p:childTnLst>
                          </p:cTn>
                        </p:par>
                        <p:par>
                          <p:cTn id="18" fill="hold">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15382"/>
                                        </p:tgtEl>
                                        <p:attrNameLst>
                                          <p:attrName>style.visibility</p:attrName>
                                        </p:attrNameLst>
                                      </p:cBhvr>
                                      <p:to>
                                        <p:strVal val="visible"/>
                                      </p:to>
                                    </p:set>
                                    <p:animEffect transition="in" filter="wipe(down)">
                                      <p:cBhvr>
                                        <p:cTn id="21" dur="500"/>
                                        <p:tgtEl>
                                          <p:spTgt spid="1538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5386"/>
                                        </p:tgtEl>
                                        <p:attrNameLst>
                                          <p:attrName>style.visibility</p:attrName>
                                        </p:attrNameLst>
                                      </p:cBhvr>
                                      <p:to>
                                        <p:strVal val="visible"/>
                                      </p:to>
                                    </p:set>
                                    <p:animEffect transition="in" filter="wipe(down)">
                                      <p:cBhvr>
                                        <p:cTn id="26" dur="500"/>
                                        <p:tgtEl>
                                          <p:spTgt spid="15386"/>
                                        </p:tgtEl>
                                      </p:cBhvr>
                                    </p:animEffect>
                                  </p:childTnLst>
                                </p:cTn>
                              </p:par>
                            </p:childTnLst>
                          </p:cTn>
                        </p:par>
                        <p:par>
                          <p:cTn id="27" fill="hold">
                            <p:stCondLst>
                              <p:cond delay="500"/>
                            </p:stCondLst>
                            <p:childTnLst>
                              <p:par>
                                <p:cTn id="28" presetID="22" presetClass="entr" presetSubtype="4" fill="hold" grpId="0" nodeType="afterEffect">
                                  <p:stCondLst>
                                    <p:cond delay="0"/>
                                  </p:stCondLst>
                                  <p:childTnLst>
                                    <p:set>
                                      <p:cBhvr>
                                        <p:cTn id="29" dur="1" fill="hold">
                                          <p:stCondLst>
                                            <p:cond delay="0"/>
                                          </p:stCondLst>
                                        </p:cTn>
                                        <p:tgtEl>
                                          <p:spTgt spid="15383"/>
                                        </p:tgtEl>
                                        <p:attrNameLst>
                                          <p:attrName>style.visibility</p:attrName>
                                        </p:attrNameLst>
                                      </p:cBhvr>
                                      <p:to>
                                        <p:strVal val="visible"/>
                                      </p:to>
                                    </p:set>
                                    <p:animEffect transition="in" filter="wipe(down)">
                                      <p:cBhvr>
                                        <p:cTn id="30" dur="500"/>
                                        <p:tgtEl>
                                          <p:spTgt spid="1538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5388"/>
                                        </p:tgtEl>
                                        <p:attrNameLst>
                                          <p:attrName>style.visibility</p:attrName>
                                        </p:attrNameLst>
                                      </p:cBhvr>
                                      <p:to>
                                        <p:strVal val="visible"/>
                                      </p:to>
                                    </p:set>
                                    <p:animEffect transition="in" filter="wipe(down)">
                                      <p:cBhvr>
                                        <p:cTn id="35" dur="500"/>
                                        <p:tgtEl>
                                          <p:spTgt spid="15388"/>
                                        </p:tgtEl>
                                      </p:cBhvr>
                                    </p:animEffect>
                                  </p:childTnLst>
                                </p:cTn>
                              </p:par>
                            </p:childTnLst>
                          </p:cTn>
                        </p:par>
                        <p:par>
                          <p:cTn id="36" fill="hold">
                            <p:stCondLst>
                              <p:cond delay="500"/>
                            </p:stCondLst>
                            <p:childTnLst>
                              <p:par>
                                <p:cTn id="37" presetID="22" presetClass="entr" presetSubtype="4" fill="hold" grpId="0" nodeType="afterEffect">
                                  <p:stCondLst>
                                    <p:cond delay="0"/>
                                  </p:stCondLst>
                                  <p:childTnLst>
                                    <p:set>
                                      <p:cBhvr>
                                        <p:cTn id="38" dur="1" fill="hold">
                                          <p:stCondLst>
                                            <p:cond delay="0"/>
                                          </p:stCondLst>
                                        </p:cTn>
                                        <p:tgtEl>
                                          <p:spTgt spid="15384"/>
                                        </p:tgtEl>
                                        <p:attrNameLst>
                                          <p:attrName>style.visibility</p:attrName>
                                        </p:attrNameLst>
                                      </p:cBhvr>
                                      <p:to>
                                        <p:strVal val="visible"/>
                                      </p:to>
                                    </p:set>
                                    <p:animEffect transition="in" filter="wipe(down)">
                                      <p:cBhvr>
                                        <p:cTn id="39" dur="500"/>
                                        <p:tgtEl>
                                          <p:spTgt spid="1538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15389"/>
                                        </p:tgtEl>
                                        <p:attrNameLst>
                                          <p:attrName>style.visibility</p:attrName>
                                        </p:attrNameLst>
                                      </p:cBhvr>
                                      <p:to>
                                        <p:strVal val="visible"/>
                                      </p:to>
                                    </p:set>
                                    <p:animEffect transition="in" filter="wipe(down)">
                                      <p:cBhvr>
                                        <p:cTn id="44" dur="500"/>
                                        <p:tgtEl>
                                          <p:spTgt spid="15389"/>
                                        </p:tgtEl>
                                      </p:cBhvr>
                                    </p:animEffect>
                                  </p:childTnLst>
                                </p:cTn>
                              </p:par>
                            </p:childTnLst>
                          </p:cTn>
                        </p:par>
                        <p:par>
                          <p:cTn id="45" fill="hold">
                            <p:stCondLst>
                              <p:cond delay="500"/>
                            </p:stCondLst>
                            <p:childTnLst>
                              <p:par>
                                <p:cTn id="46" presetID="22" presetClass="entr" presetSubtype="4" fill="hold" grpId="0" nodeType="afterEffect">
                                  <p:stCondLst>
                                    <p:cond delay="0"/>
                                  </p:stCondLst>
                                  <p:childTnLst>
                                    <p:set>
                                      <p:cBhvr>
                                        <p:cTn id="47" dur="1" fill="hold">
                                          <p:stCondLst>
                                            <p:cond delay="0"/>
                                          </p:stCondLst>
                                        </p:cTn>
                                        <p:tgtEl>
                                          <p:spTgt spid="15385"/>
                                        </p:tgtEl>
                                        <p:attrNameLst>
                                          <p:attrName>style.visibility</p:attrName>
                                        </p:attrNameLst>
                                      </p:cBhvr>
                                      <p:to>
                                        <p:strVal val="visible"/>
                                      </p:to>
                                    </p:set>
                                    <p:animEffect transition="in" filter="wipe(down)">
                                      <p:cBhvr>
                                        <p:cTn id="48" dur="500"/>
                                        <p:tgtEl>
                                          <p:spTgt spid="15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9" grpId="0"/>
      <p:bldP spid="15381" grpId="0"/>
      <p:bldP spid="15382" grpId="0"/>
      <p:bldP spid="15383" grpId="0"/>
      <p:bldP spid="15384" grpId="0"/>
      <p:bldP spid="1538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6404"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1.</a:t>
            </a:r>
            <a:r>
              <a:rPr lang="zh-CN" altLang="en-US" sz="2400" b="1" dirty="0">
                <a:latin typeface="黑体" panose="02010609060101010101" pitchFamily="49" charset="-122"/>
                <a:ea typeface="黑体" panose="02010609060101010101" pitchFamily="49" charset="-122"/>
              </a:rPr>
              <a:t>金属焊接与切割安全作业证</a:t>
            </a:r>
            <a:endParaRPr lang="zh-CN" altLang="en-US" sz="2400" dirty="0">
              <a:latin typeface="黑体" panose="02010609060101010101" pitchFamily="49" charset="-122"/>
              <a:ea typeface="黑体" panose="02010609060101010101" pitchFamily="49" charset="-122"/>
            </a:endParaRPr>
          </a:p>
        </p:txBody>
      </p:sp>
      <p:sp>
        <p:nvSpPr>
          <p:cNvPr id="16405" name="文本框 16404"/>
          <p:cNvSpPr txBox="1"/>
          <p:nvPr/>
        </p:nvSpPr>
        <p:spPr>
          <a:xfrm>
            <a:off x="1116013" y="2565400"/>
            <a:ext cx="7559675" cy="366713"/>
          </a:xfrm>
          <a:prstGeom prst="rect">
            <a:avLst/>
          </a:prstGeom>
          <a:noFill/>
          <a:ln w="9525">
            <a:noFill/>
          </a:ln>
        </p:spPr>
        <p:txBody>
          <a:bodyPr>
            <a:spAutoFit/>
          </a:bodyPr>
          <a:p>
            <a:pPr>
              <a:spcBef>
                <a:spcPct val="50000"/>
              </a:spcBef>
            </a:pPr>
            <a:r>
              <a:rPr lang="zh-CN" altLang="en-US" dirty="0">
                <a:latin typeface="Arial" panose="020B0604020202020204" pitchFamily="34" charset="0"/>
              </a:rPr>
              <a:t>地位：焊工在从事焊接作业前必需考取金属焊接与热切割安全作业证。 </a:t>
            </a:r>
            <a:endParaRPr lang="zh-CN" altLang="en-US" dirty="0">
              <a:latin typeface="Arial" panose="020B0604020202020204" pitchFamily="34" charset="0"/>
            </a:endParaRPr>
          </a:p>
        </p:txBody>
      </p:sp>
      <p:sp>
        <p:nvSpPr>
          <p:cNvPr id="16406" name="文本框 16405"/>
          <p:cNvSpPr txBox="1"/>
          <p:nvPr/>
        </p:nvSpPr>
        <p:spPr>
          <a:xfrm>
            <a:off x="1100138" y="3284538"/>
            <a:ext cx="4465637" cy="366712"/>
          </a:xfrm>
          <a:prstGeom prst="rect">
            <a:avLst/>
          </a:prstGeom>
          <a:noFill/>
          <a:ln w="9525">
            <a:noFill/>
          </a:ln>
        </p:spPr>
        <p:txBody>
          <a:bodyPr>
            <a:spAutoFit/>
          </a:bodyPr>
          <a:p>
            <a:pPr>
              <a:spcBef>
                <a:spcPct val="50000"/>
              </a:spcBef>
            </a:pPr>
            <a:r>
              <a:rPr lang="zh-CN" altLang="en-US" dirty="0">
                <a:latin typeface="Arial" panose="020B0604020202020204" pitchFamily="34" charset="0"/>
              </a:rPr>
              <a:t>颁发部门：国家安全生产监督管理部门 。</a:t>
            </a:r>
            <a:endParaRPr lang="zh-CN" altLang="en-US" dirty="0">
              <a:latin typeface="Arial" panose="020B0604020202020204" pitchFamily="34" charset="0"/>
            </a:endParaRPr>
          </a:p>
        </p:txBody>
      </p:sp>
      <p:sp>
        <p:nvSpPr>
          <p:cNvPr id="16407" name="文本框 16406"/>
          <p:cNvSpPr txBox="1"/>
          <p:nvPr/>
        </p:nvSpPr>
        <p:spPr>
          <a:xfrm>
            <a:off x="1101725" y="4005263"/>
            <a:ext cx="6913563" cy="641350"/>
          </a:xfrm>
          <a:prstGeom prst="rect">
            <a:avLst/>
          </a:prstGeom>
          <a:noFill/>
          <a:ln w="9525">
            <a:noFill/>
          </a:ln>
        </p:spPr>
        <p:txBody>
          <a:bodyPr>
            <a:spAutoFit/>
          </a:bodyPr>
          <a:p>
            <a:pPr>
              <a:spcBef>
                <a:spcPct val="50000"/>
              </a:spcBef>
            </a:pPr>
            <a:r>
              <a:rPr lang="zh-CN" altLang="en-US" dirty="0">
                <a:latin typeface="Arial" panose="020B0604020202020204" pitchFamily="34" charset="0"/>
              </a:rPr>
              <a:t>特点：主要是进行本职业安全教育，进行简单的实习，达到焊接人员作业安全有保障，但不保证焊接操作技术水平 。</a:t>
            </a:r>
            <a:endParaRPr lang="zh-CN" altLang="en-US" dirty="0">
              <a:latin typeface="Arial" panose="020B0604020202020204" pitchFamily="34" charset="0"/>
            </a:endParaRPr>
          </a:p>
        </p:txBody>
      </p:sp>
      <p:sp>
        <p:nvSpPr>
          <p:cNvPr id="16408" name="文本框 16407"/>
          <p:cNvSpPr txBox="1"/>
          <p:nvPr/>
        </p:nvSpPr>
        <p:spPr>
          <a:xfrm>
            <a:off x="1087438" y="5057775"/>
            <a:ext cx="7272337" cy="1190625"/>
          </a:xfrm>
          <a:prstGeom prst="rect">
            <a:avLst/>
          </a:prstGeom>
          <a:noFill/>
          <a:ln w="9525">
            <a:noFill/>
          </a:ln>
        </p:spPr>
        <p:txBody>
          <a:bodyPr>
            <a:spAutoFit/>
          </a:bodyPr>
          <a:p>
            <a:pPr>
              <a:spcBef>
                <a:spcPct val="50000"/>
              </a:spcBef>
            </a:pPr>
            <a:r>
              <a:rPr lang="zh-CN" altLang="en-US" dirty="0">
                <a:latin typeface="Arial" panose="020B0604020202020204" pitchFamily="34" charset="0"/>
              </a:rPr>
              <a:t>要求：该证每</a:t>
            </a:r>
            <a:r>
              <a:rPr lang="en-US" altLang="zh-CN">
                <a:latin typeface="Arial" panose="020B0604020202020204" pitchFamily="34" charset="0"/>
              </a:rPr>
              <a:t>2</a:t>
            </a:r>
            <a:r>
              <a:rPr lang="zh-CN" altLang="en-US" dirty="0">
                <a:latin typeface="Arial" panose="020B0604020202020204" pitchFamily="34" charset="0"/>
              </a:rPr>
              <a:t>年由原考核发证部门复审一次，连续从事本工种</a:t>
            </a:r>
            <a:r>
              <a:rPr lang="en-US" altLang="zh-CN">
                <a:latin typeface="Arial" panose="020B0604020202020204" pitchFamily="34" charset="0"/>
              </a:rPr>
              <a:t>10</a:t>
            </a:r>
            <a:r>
              <a:rPr lang="zh-CN" altLang="en-US" dirty="0">
                <a:latin typeface="Arial" panose="020B0604020202020204" pitchFamily="34" charset="0"/>
              </a:rPr>
              <a:t>年以上的，经用人单位进行知识更新后，复审时间可延长至每</a:t>
            </a:r>
            <a:r>
              <a:rPr lang="en-US" altLang="zh-CN">
                <a:latin typeface="Arial" panose="020B0604020202020204" pitchFamily="34" charset="0"/>
              </a:rPr>
              <a:t>4</a:t>
            </a:r>
            <a:r>
              <a:rPr lang="zh-CN" altLang="en-US" dirty="0">
                <a:latin typeface="Arial" panose="020B0604020202020204" pitchFamily="34" charset="0"/>
              </a:rPr>
              <a:t>年一次。跨地区从业或跨地区流动施工单位的特种作业人员，可向从业或施工所在地的考核发证单位申请复审。 </a:t>
            </a:r>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404"/>
                                        </p:tgtEl>
                                        <p:attrNameLst>
                                          <p:attrName>style.visibility</p:attrName>
                                        </p:attrNameLst>
                                      </p:cBhvr>
                                      <p:to>
                                        <p:strVal val="visible"/>
                                      </p:to>
                                    </p:set>
                                    <p:animEffect transition="in" filter="wipe(left)">
                                      <p:cBhvr>
                                        <p:cTn id="12" dur="500"/>
                                        <p:tgtEl>
                                          <p:spTgt spid="1640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405"/>
                                        </p:tgtEl>
                                        <p:attrNameLst>
                                          <p:attrName>style.visibility</p:attrName>
                                        </p:attrNameLst>
                                      </p:cBhvr>
                                      <p:to>
                                        <p:strVal val="visible"/>
                                      </p:to>
                                    </p:set>
                                    <p:animEffect transition="in" filter="wipe(left)">
                                      <p:cBhvr>
                                        <p:cTn id="17" dur="500"/>
                                        <p:tgtEl>
                                          <p:spTgt spid="1640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406"/>
                                        </p:tgtEl>
                                        <p:attrNameLst>
                                          <p:attrName>style.visibility</p:attrName>
                                        </p:attrNameLst>
                                      </p:cBhvr>
                                      <p:to>
                                        <p:strVal val="visible"/>
                                      </p:to>
                                    </p:set>
                                    <p:animEffect transition="in" filter="wipe(left)">
                                      <p:cBhvr>
                                        <p:cTn id="22" dur="500"/>
                                        <p:tgtEl>
                                          <p:spTgt spid="1640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407"/>
                                        </p:tgtEl>
                                        <p:attrNameLst>
                                          <p:attrName>style.visibility</p:attrName>
                                        </p:attrNameLst>
                                      </p:cBhvr>
                                      <p:to>
                                        <p:strVal val="visible"/>
                                      </p:to>
                                    </p:set>
                                    <p:animEffect transition="in" filter="wipe(left)">
                                      <p:cBhvr>
                                        <p:cTn id="27" dur="500"/>
                                        <p:tgtEl>
                                          <p:spTgt spid="1640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408"/>
                                        </p:tgtEl>
                                        <p:attrNameLst>
                                          <p:attrName>style.visibility</p:attrName>
                                        </p:attrNameLst>
                                      </p:cBhvr>
                                      <p:to>
                                        <p:strVal val="visible"/>
                                      </p:to>
                                    </p:set>
                                    <p:animEffect transition="in" filter="wipe(left)">
                                      <p:cBhvr>
                                        <p:cTn id="32" dur="500"/>
                                        <p:tgtEl>
                                          <p:spTgt spid="16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404" grpId="0"/>
      <p:bldP spid="16405" grpId="0"/>
      <p:bldP spid="16406" grpId="0"/>
      <p:bldP spid="16407" grpId="0"/>
      <p:bldP spid="1640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7442"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2.CCS</a:t>
            </a:r>
            <a:r>
              <a:rPr lang="zh-CN" altLang="en-US" sz="2400" b="1" dirty="0">
                <a:latin typeface="黑体" panose="02010609060101010101" pitchFamily="49" charset="-122"/>
                <a:ea typeface="黑体" panose="02010609060101010101" pitchFamily="49" charset="-122"/>
              </a:rPr>
              <a:t>证</a:t>
            </a:r>
            <a:endParaRPr lang="zh-CN" altLang="en-US" sz="2400" dirty="0">
              <a:latin typeface="黑体" panose="02010609060101010101" pitchFamily="49" charset="-122"/>
              <a:ea typeface="黑体" panose="02010609060101010101" pitchFamily="49" charset="-122"/>
            </a:endParaRPr>
          </a:p>
        </p:txBody>
      </p:sp>
      <p:sp>
        <p:nvSpPr>
          <p:cNvPr id="17443" name="文本框 17442"/>
          <p:cNvSpPr txBox="1"/>
          <p:nvPr/>
        </p:nvSpPr>
        <p:spPr>
          <a:xfrm>
            <a:off x="1042988" y="2565400"/>
            <a:ext cx="3311525" cy="2981325"/>
          </a:xfrm>
          <a:prstGeom prst="rect">
            <a:avLst/>
          </a:prstGeom>
          <a:noFill/>
          <a:ln w="9525">
            <a:noFill/>
          </a:ln>
        </p:spPr>
        <p:txBody>
          <a:bodyPr>
            <a:spAutoFit/>
          </a:bodyPr>
          <a:p>
            <a:pPr>
              <a:lnSpc>
                <a:spcPct val="150000"/>
              </a:lnSpc>
              <a:spcBef>
                <a:spcPct val="50000"/>
              </a:spcBef>
            </a:pPr>
            <a:r>
              <a:rPr lang="en-US" altLang="zh-CN">
                <a:latin typeface="Arial" panose="020B0604020202020204" pitchFamily="34" charset="0"/>
              </a:rPr>
              <a:t>       </a:t>
            </a:r>
            <a:r>
              <a:rPr lang="en-US" altLang="zh-CN">
                <a:latin typeface="微软雅黑" panose="020B0503020204020204" pitchFamily="34" charset="-122"/>
                <a:ea typeface="微软雅黑" panose="020B0503020204020204" pitchFamily="34" charset="-122"/>
              </a:rPr>
              <a:t>CCS</a:t>
            </a:r>
            <a:r>
              <a:rPr lang="zh-CN" altLang="en-US" dirty="0">
                <a:latin typeface="微软雅黑" panose="020B0503020204020204" pitchFamily="34" charset="-122"/>
                <a:ea typeface="微软雅黑" panose="020B0503020204020204" pitchFamily="34" charset="-122"/>
              </a:rPr>
              <a:t>是 </a:t>
            </a:r>
            <a:r>
              <a:rPr lang="en-US" altLang="zh-CN">
                <a:latin typeface="微软雅黑" panose="020B0503020204020204" pitchFamily="34" charset="-122"/>
                <a:ea typeface="微软雅黑" panose="020B0503020204020204" pitchFamily="34" charset="-122"/>
              </a:rPr>
              <a:t>CHINA CLASSIFICATION SOCIETY</a:t>
            </a:r>
            <a:r>
              <a:rPr lang="zh-CN" altLang="en-US" dirty="0">
                <a:latin typeface="微软雅黑" panose="020B0503020204020204" pitchFamily="34" charset="-122"/>
                <a:ea typeface="微软雅黑" panose="020B0503020204020204" pitchFamily="34" charset="-122"/>
              </a:rPr>
              <a:t>，即中国船级社。</a:t>
            </a:r>
            <a:r>
              <a:rPr lang="en-US" altLang="zh-CN">
                <a:latin typeface="微软雅黑" panose="020B0503020204020204" pitchFamily="34" charset="-122"/>
                <a:ea typeface="微软雅黑" panose="020B0503020204020204" pitchFamily="34" charset="-122"/>
              </a:rPr>
              <a:t>CCS</a:t>
            </a:r>
            <a:r>
              <a:rPr lang="zh-CN" altLang="en-US" dirty="0">
                <a:latin typeface="微软雅黑" panose="020B0503020204020204" pitchFamily="34" charset="-122"/>
                <a:ea typeface="微软雅黑" panose="020B0503020204020204" pitchFamily="34" charset="-122"/>
              </a:rPr>
              <a:t>焊工证，是由中国船级社颁发的执行</a:t>
            </a:r>
            <a:r>
              <a:rPr lang="en-US" altLang="zh-CN">
                <a:latin typeface="微软雅黑" panose="020B0503020204020204" pitchFamily="34" charset="-122"/>
                <a:ea typeface="微软雅黑" panose="020B0503020204020204" pitchFamily="34" charset="-122"/>
              </a:rPr>
              <a:t>CCS</a:t>
            </a:r>
            <a:r>
              <a:rPr lang="zh-CN" altLang="en-US" dirty="0">
                <a:latin typeface="微软雅黑" panose="020B0503020204020204" pitchFamily="34" charset="-122"/>
                <a:ea typeface="微软雅黑" panose="020B0503020204020204" pitchFamily="34" charset="-122"/>
              </a:rPr>
              <a:t>标准的焊工技术证书。进行船舶焊接的焊工必须持有该证书。  </a:t>
            </a:r>
            <a:endParaRPr lang="zh-CN" altLang="en-US" dirty="0">
              <a:latin typeface="微软雅黑" panose="020B0503020204020204" pitchFamily="34" charset="-122"/>
              <a:ea typeface="微软雅黑" panose="020B0503020204020204" pitchFamily="34" charset="-122"/>
            </a:endParaRPr>
          </a:p>
        </p:txBody>
      </p:sp>
      <p:grpSp>
        <p:nvGrpSpPr>
          <p:cNvPr id="17444" name="组合 17443"/>
          <p:cNvGrpSpPr/>
          <p:nvPr/>
        </p:nvGrpSpPr>
        <p:grpSpPr>
          <a:xfrm>
            <a:off x="5076825" y="2492375"/>
            <a:ext cx="2879725" cy="3384550"/>
            <a:chOff x="7200" y="1440"/>
            <a:chExt cx="2744" cy="4368"/>
          </a:xfrm>
        </p:grpSpPr>
        <p:pic>
          <p:nvPicPr>
            <p:cNvPr id="17445" name="图片 17444" descr="焊工考试委员会认可证书"/>
            <p:cNvPicPr preferRelativeResize="0">
              <a:picLocks noChangeAspect="1"/>
            </p:cNvPicPr>
            <p:nvPr/>
          </p:nvPicPr>
          <p:blipFill>
            <a:blip r:embed="rId1"/>
            <a:stretch>
              <a:fillRect/>
            </a:stretch>
          </p:blipFill>
          <p:spPr>
            <a:xfrm>
              <a:off x="7200" y="1440"/>
              <a:ext cx="2744" cy="3900"/>
            </a:xfrm>
            <a:prstGeom prst="rect">
              <a:avLst/>
            </a:prstGeom>
            <a:noFill/>
            <a:ln w="9525">
              <a:noFill/>
            </a:ln>
          </p:spPr>
        </p:pic>
        <p:sp>
          <p:nvSpPr>
            <p:cNvPr id="17446" name="文本框 17445"/>
            <p:cNvSpPr txBox="1"/>
            <p:nvPr/>
          </p:nvSpPr>
          <p:spPr>
            <a:xfrm>
              <a:off x="7560" y="5340"/>
              <a:ext cx="1980" cy="468"/>
            </a:xfrm>
            <a:prstGeom prst="rect">
              <a:avLst/>
            </a:prstGeom>
            <a:solidFill>
              <a:srgbClr val="FFFFFF"/>
            </a:solidFill>
            <a:ln w="9525">
              <a:noFill/>
            </a:ln>
          </p:spPr>
          <p:txBody>
            <a:bodyPr/>
            <a:p>
              <a:pPr algn="just"/>
              <a:r>
                <a:rPr lang="zh-CN" altLang="en-US" sz="1000" dirty="0">
                  <a:latin typeface="Times New Roman" panose="02020603050405020304" pitchFamily="18" charset="0"/>
                </a:rPr>
                <a:t>图</a:t>
              </a:r>
              <a:r>
                <a:rPr lang="en-US" altLang="zh-CN" sz="1000">
                  <a:latin typeface="Times New Roman" panose="02020603050405020304" pitchFamily="18" charset="0"/>
                </a:rPr>
                <a:t>3-21  CCS</a:t>
              </a:r>
              <a:r>
                <a:rPr lang="zh-CN" altLang="en-US" sz="1000" dirty="0">
                  <a:latin typeface="Times New Roman" panose="02020603050405020304" pitchFamily="18" charset="0"/>
                </a:rPr>
                <a:t>焊工</a:t>
              </a:r>
              <a:endParaRPr lang="zh-CN" alt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42"/>
                                        </p:tgtEl>
                                        <p:attrNameLst>
                                          <p:attrName>style.visibility</p:attrName>
                                        </p:attrNameLst>
                                      </p:cBhvr>
                                      <p:to>
                                        <p:strVal val="visible"/>
                                      </p:to>
                                    </p:set>
                                    <p:animEffect transition="in" filter="wipe(left)">
                                      <p:cBhvr>
                                        <p:cTn id="7" dur="500"/>
                                        <p:tgtEl>
                                          <p:spTgt spid="174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443"/>
                                        </p:tgtEl>
                                        <p:attrNameLst>
                                          <p:attrName>style.visibility</p:attrName>
                                        </p:attrNameLst>
                                      </p:cBhvr>
                                      <p:to>
                                        <p:strVal val="visible"/>
                                      </p:to>
                                    </p:set>
                                    <p:animEffect transition="in" filter="wipe(left)">
                                      <p:cBhvr>
                                        <p:cTn id="12" dur="500"/>
                                        <p:tgtEl>
                                          <p:spTgt spid="17443"/>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7444"/>
                                        </p:tgtEl>
                                        <p:attrNameLst>
                                          <p:attrName>style.visibility</p:attrName>
                                        </p:attrNameLst>
                                      </p:cBhvr>
                                      <p:to>
                                        <p:strVal val="visible"/>
                                      </p:to>
                                    </p:set>
                                    <p:animEffect transition="in" filter="wipe(left)">
                                      <p:cBhvr>
                                        <p:cTn id="16" dur="500"/>
                                        <p:tgtEl>
                                          <p:spTgt spid="17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2" grpId="0"/>
      <p:bldP spid="174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8470"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2.CCS</a:t>
            </a:r>
            <a:r>
              <a:rPr lang="zh-CN" altLang="en-US" sz="2400" b="1" dirty="0">
                <a:latin typeface="黑体" panose="02010609060101010101" pitchFamily="49" charset="-122"/>
                <a:ea typeface="黑体" panose="02010609060101010101" pitchFamily="49" charset="-122"/>
              </a:rPr>
              <a:t>证</a:t>
            </a:r>
            <a:endParaRPr lang="zh-CN" altLang="en-US" sz="2400" dirty="0">
              <a:latin typeface="黑体" panose="02010609060101010101" pitchFamily="49" charset="-122"/>
              <a:ea typeface="黑体" panose="02010609060101010101" pitchFamily="49" charset="-122"/>
            </a:endParaRPr>
          </a:p>
        </p:txBody>
      </p:sp>
      <p:sp>
        <p:nvSpPr>
          <p:cNvPr id="18471" name="文本框 18470"/>
          <p:cNvSpPr txBox="1"/>
          <p:nvPr/>
        </p:nvSpPr>
        <p:spPr>
          <a:xfrm>
            <a:off x="1547813" y="2276475"/>
            <a:ext cx="6264275" cy="3806825"/>
          </a:xfrm>
          <a:prstGeom prst="rect">
            <a:avLst/>
          </a:prstGeom>
          <a:noFill/>
          <a:ln w="9525">
            <a:noFill/>
          </a:ln>
        </p:spPr>
        <p:txBody>
          <a:bodyPr>
            <a:spAutoFit/>
          </a:bodyPr>
          <a:p>
            <a:pPr>
              <a:lnSpc>
                <a:spcPct val="150000"/>
              </a:lnSpc>
            </a:pP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CCS</a:t>
            </a:r>
            <a:r>
              <a:rPr lang="zh-CN" altLang="en-US" dirty="0">
                <a:latin typeface="微软雅黑" panose="020B0503020204020204" pitchFamily="34" charset="-122"/>
                <a:ea typeface="微软雅黑" panose="020B0503020204020204" pitchFamily="34" charset="-122"/>
              </a:rPr>
              <a:t>焊工证申报条件</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具有下列条件之一，可申报</a:t>
            </a:r>
            <a:r>
              <a:rPr lang="en-US" altLang="zh-CN">
                <a:latin typeface="微软雅黑" panose="020B0503020204020204" pitchFamily="34" charset="-122"/>
                <a:ea typeface="微软雅黑" panose="020B0503020204020204" pitchFamily="34" charset="-122"/>
              </a:rPr>
              <a:t>CCS</a:t>
            </a:r>
            <a:r>
              <a:rPr lang="zh-CN" altLang="en-US" dirty="0">
                <a:latin typeface="微软雅黑" panose="020B0503020204020204" pitchFamily="34" charset="-122"/>
                <a:ea typeface="微软雅黑" panose="020B0503020204020204" pitchFamily="34" charset="-122"/>
              </a:rPr>
              <a:t>焊工证</a:t>
            </a:r>
            <a:endParaRPr lang="zh-CN" altLang="en-US"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）持有技校焊接专业的毕业证书、现从事焊接工作者；</a:t>
            </a:r>
            <a:endParaRPr lang="zh-CN" altLang="en-US"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）能独立承担焊接工作、具有熟练操作技能、现从事焊接工作者；</a:t>
            </a:r>
            <a:endParaRPr lang="zh-CN" altLang="en-US"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）经过基本知识和操作技能培训者；</a:t>
            </a:r>
            <a:endParaRPr lang="zh-CN" altLang="en-US"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）参加水下焊工考试者，应持有有效的潜水员证书或潜水学校颁发的潜水员毕业证书，并具有一定的水下焊接技能，或经过水下焊接培训的潜水员；</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38249"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2.CCS</a:t>
            </a:r>
            <a:r>
              <a:rPr lang="zh-CN" altLang="en-US" sz="2400" b="1" dirty="0">
                <a:latin typeface="黑体" panose="02010609060101010101" pitchFamily="49" charset="-122"/>
                <a:ea typeface="黑体" panose="02010609060101010101" pitchFamily="49" charset="-122"/>
              </a:rPr>
              <a:t>证</a:t>
            </a:r>
            <a:endParaRPr lang="zh-CN" altLang="en-US" sz="2400" dirty="0">
              <a:latin typeface="黑体" panose="02010609060101010101" pitchFamily="49" charset="-122"/>
              <a:ea typeface="黑体" panose="02010609060101010101" pitchFamily="49" charset="-122"/>
            </a:endParaRPr>
          </a:p>
        </p:txBody>
      </p:sp>
      <p:sp>
        <p:nvSpPr>
          <p:cNvPr id="138250" name="文本框 138249"/>
          <p:cNvSpPr txBox="1"/>
          <p:nvPr/>
        </p:nvSpPr>
        <p:spPr>
          <a:xfrm>
            <a:off x="827088" y="2349500"/>
            <a:ext cx="4824412" cy="3663950"/>
          </a:xfrm>
          <a:prstGeom prst="rect">
            <a:avLst/>
          </a:prstGeom>
          <a:noFill/>
          <a:ln w="9525">
            <a:noFill/>
          </a:ln>
        </p:spPr>
        <p:txBody>
          <a:bodyPr>
            <a:spAutoFit/>
          </a:bodyPr>
          <a:p>
            <a:pPr>
              <a:lnSpc>
                <a:spcPct val="130000"/>
              </a:lnSpc>
            </a:pP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）焊工资格等级分类</a:t>
            </a:r>
            <a:endParaRPr lang="zh-CN" altLang="en-US" dirty="0">
              <a:latin typeface="微软雅黑" panose="020B0503020204020204" pitchFamily="34" charset="-122"/>
              <a:ea typeface="微软雅黑" panose="020B0503020204020204" pitchFamily="34" charset="-122"/>
            </a:endParaRPr>
          </a:p>
          <a:p>
            <a:pPr>
              <a:lnSpc>
                <a:spcPct val="130000"/>
              </a:lnSpc>
            </a:pP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）根据产品类型，焊工资格分为：</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a.</a:t>
            </a:r>
            <a:r>
              <a:rPr lang="zh-CN" altLang="en-US" dirty="0">
                <a:latin typeface="微软雅黑" panose="020B0503020204020204" pitchFamily="34" charset="-122"/>
                <a:ea typeface="微软雅黑" panose="020B0503020204020204" pitchFamily="34" charset="-122"/>
              </a:rPr>
              <a:t>船舶与海上设施焊工；</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b.</a:t>
            </a:r>
            <a:r>
              <a:rPr lang="zh-CN" altLang="en-US" dirty="0">
                <a:latin typeface="微软雅黑" panose="020B0503020204020204" pitchFamily="34" charset="-122"/>
                <a:ea typeface="微软雅黑" panose="020B0503020204020204" pitchFamily="34" charset="-122"/>
              </a:rPr>
              <a:t>船用锅炉压力容器焊工；</a:t>
            </a:r>
            <a:endParaRPr lang="zh-CN" altLang="en-US" dirty="0">
              <a:latin typeface="微软雅黑" panose="020B0503020204020204" pitchFamily="34" charset="-122"/>
              <a:ea typeface="微软雅黑" panose="020B0503020204020204" pitchFamily="34" charset="-122"/>
            </a:endParaRPr>
          </a:p>
          <a:p>
            <a:pPr>
              <a:lnSpc>
                <a:spcPct val="130000"/>
              </a:lnSpc>
            </a:pPr>
            <a:r>
              <a:rPr lang="zh-CN" altLang="en-US" dirty="0">
                <a:latin typeface="微软雅黑" panose="020B0503020204020204" pitchFamily="34" charset="-122"/>
                <a:ea typeface="微软雅黑" panose="020B0503020204020204" pitchFamily="34" charset="-122"/>
              </a:rPr>
              <a:t>    </a:t>
            </a:r>
            <a:r>
              <a:rPr lang="en-US" altLang="zh-CN">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）根据焊接位置和材料，焊工资格分为：</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a.</a:t>
            </a:r>
            <a:r>
              <a:rPr lang="zh-CN" altLang="en-US" dirty="0">
                <a:latin typeface="微软雅黑" panose="020B0503020204020204" pitchFamily="34" charset="-122"/>
                <a:ea typeface="微软雅黑" panose="020B0503020204020204" pitchFamily="34" charset="-122"/>
              </a:rPr>
              <a:t>焊接板材的分为：</a:t>
            </a:r>
            <a:r>
              <a:rPr lang="en-US" altLang="zh-CN">
                <a:latin typeface="微软雅黑" panose="020B0503020204020204" pitchFamily="34" charset="-122"/>
                <a:ea typeface="微软雅黑" panose="020B0503020204020204" pitchFamily="34" charset="-122"/>
              </a:rPr>
              <a:t>Ⅰ</a:t>
            </a: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Ⅱ</a:t>
            </a: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Ⅲ</a:t>
            </a:r>
            <a:r>
              <a:rPr lang="zh-CN" altLang="en-US" dirty="0">
                <a:latin typeface="微软雅黑" panose="020B0503020204020204" pitchFamily="34" charset="-122"/>
                <a:ea typeface="微软雅黑" panose="020B0503020204020204" pitchFamily="34" charset="-122"/>
              </a:rPr>
              <a:t>级；</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b.</a:t>
            </a:r>
            <a:r>
              <a:rPr lang="zh-CN" altLang="en-US" dirty="0">
                <a:latin typeface="微软雅黑" panose="020B0503020204020204" pitchFamily="34" charset="-122"/>
                <a:ea typeface="微软雅黑" panose="020B0503020204020204" pitchFamily="34" charset="-122"/>
              </a:rPr>
              <a:t>焊接管材的分为：</a:t>
            </a:r>
            <a:r>
              <a:rPr lang="en-US" altLang="zh-CN">
                <a:latin typeface="微软雅黑" panose="020B0503020204020204" pitchFamily="34" charset="-122"/>
                <a:ea typeface="微软雅黑" panose="020B0503020204020204" pitchFamily="34" charset="-122"/>
              </a:rPr>
              <a:t>Ⅰp</a:t>
            </a: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Ⅱp</a:t>
            </a: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Ⅲp</a:t>
            </a: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ⅢPR</a:t>
            </a:r>
            <a:r>
              <a:rPr lang="zh-CN" altLang="en-US" dirty="0">
                <a:latin typeface="微软雅黑" panose="020B0503020204020204" pitchFamily="34" charset="-122"/>
                <a:ea typeface="微软雅黑" panose="020B0503020204020204" pitchFamily="34" charset="-122"/>
              </a:rPr>
              <a:t>级；</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c.</a:t>
            </a:r>
            <a:r>
              <a:rPr lang="zh-CN" altLang="en-US" dirty="0">
                <a:latin typeface="微软雅黑" panose="020B0503020204020204" pitchFamily="34" charset="-122"/>
                <a:ea typeface="微软雅黑" panose="020B0503020204020204" pitchFamily="34" charset="-122"/>
              </a:rPr>
              <a:t>水下湿法定位焊为：</a:t>
            </a:r>
            <a:r>
              <a:rPr lang="en-US" altLang="zh-CN">
                <a:latin typeface="微软雅黑" panose="020B0503020204020204" pitchFamily="34" charset="-122"/>
                <a:ea typeface="微软雅黑" panose="020B0503020204020204" pitchFamily="34" charset="-122"/>
              </a:rPr>
              <a:t>T</a:t>
            </a:r>
            <a:r>
              <a:rPr lang="zh-CN" altLang="en-US" dirty="0">
                <a:latin typeface="微软雅黑" panose="020B0503020204020204" pitchFamily="34" charset="-122"/>
                <a:ea typeface="微软雅黑" panose="020B0503020204020204" pitchFamily="34" charset="-122"/>
              </a:rPr>
              <a:t>级。</a:t>
            </a:r>
            <a:endParaRPr lang="zh-CN" altLang="en-US" dirty="0">
              <a:latin typeface="微软雅黑" panose="020B0503020204020204" pitchFamily="34" charset="-122"/>
              <a:ea typeface="微软雅黑" panose="020B0503020204020204" pitchFamily="34" charset="-122"/>
            </a:endParaRPr>
          </a:p>
        </p:txBody>
      </p:sp>
      <p:sp>
        <p:nvSpPr>
          <p:cNvPr id="138251" name="文本框 138250"/>
          <p:cNvSpPr txBox="1"/>
          <p:nvPr/>
        </p:nvSpPr>
        <p:spPr>
          <a:xfrm>
            <a:off x="5940425" y="2276475"/>
            <a:ext cx="2520950" cy="2949575"/>
          </a:xfrm>
          <a:prstGeom prst="rect">
            <a:avLst/>
          </a:prstGeom>
          <a:noFill/>
          <a:ln w="9525">
            <a:noFill/>
          </a:ln>
        </p:spPr>
        <p:txBody>
          <a:bodyPr>
            <a:spAutoFit/>
          </a:bodyPr>
          <a:p>
            <a:pPr>
              <a:lnSpc>
                <a:spcPct val="130000"/>
              </a:lnSpc>
            </a:pP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）颁发资格证书</a:t>
            </a:r>
            <a:endParaRPr lang="zh-CN" altLang="en-US" dirty="0">
              <a:latin typeface="微软雅黑" panose="020B0503020204020204" pitchFamily="34" charset="-122"/>
              <a:ea typeface="微软雅黑" panose="020B0503020204020204" pitchFamily="34" charset="-122"/>
            </a:endParaRPr>
          </a:p>
          <a:p>
            <a:pPr>
              <a:lnSpc>
                <a:spcPct val="130000"/>
              </a:lnSpc>
            </a:pPr>
            <a:endParaRPr lang="zh-CN" altLang="en-US" dirty="0">
              <a:latin typeface="微软雅黑" panose="020B0503020204020204" pitchFamily="34" charset="-122"/>
              <a:ea typeface="微软雅黑" panose="020B0503020204020204" pitchFamily="34" charset="-122"/>
            </a:endParaRPr>
          </a:p>
          <a:p>
            <a:pPr>
              <a:lnSpc>
                <a:spcPct val="130000"/>
              </a:lnSpc>
            </a:pPr>
            <a:r>
              <a:rPr lang="zh-CN" altLang="en-US" dirty="0">
                <a:latin typeface="微软雅黑" panose="020B0503020204020204" pitchFamily="34" charset="-122"/>
                <a:ea typeface="微软雅黑" panose="020B0503020204020204" pitchFamily="34" charset="-122"/>
              </a:rPr>
              <a:t>      从事焊接作业的焊工，按</a:t>
            </a:r>
            <a:r>
              <a:rPr lang="en-US" altLang="zh-CN">
                <a:latin typeface="微软雅黑" panose="020B0503020204020204" pitchFamily="34" charset="-122"/>
                <a:ea typeface="微软雅黑" panose="020B0503020204020204" pitchFamily="34" charset="-122"/>
              </a:rPr>
              <a:t>CCS</a:t>
            </a:r>
            <a:r>
              <a:rPr lang="zh-CN" altLang="en-US" dirty="0">
                <a:latin typeface="微软雅黑" panose="020B0503020204020204" pitchFamily="34" charset="-122"/>
                <a:ea typeface="微软雅黑" panose="020B0503020204020204" pitchFamily="34" charset="-122"/>
              </a:rPr>
              <a:t>船级社规范要求，参加相应类别的资格考试，考试合格者，</a:t>
            </a:r>
            <a:r>
              <a:rPr lang="en-US" altLang="zh-CN">
                <a:latin typeface="微软雅黑" panose="020B0503020204020204" pitchFamily="34" charset="-122"/>
                <a:ea typeface="微软雅黑" panose="020B0503020204020204" pitchFamily="34" charset="-122"/>
              </a:rPr>
              <a:t>CCS</a:t>
            </a:r>
            <a:r>
              <a:rPr lang="zh-CN" altLang="en-US" dirty="0">
                <a:latin typeface="微软雅黑" panose="020B0503020204020204" pitchFamily="34" charset="-122"/>
                <a:ea typeface="微软雅黑" panose="020B0503020204020204" pitchFamily="34" charset="-122"/>
              </a:rPr>
              <a:t>船级社将颁发相应的焊工资格证书。</a:t>
            </a:r>
            <a:r>
              <a:rPr lang="zh-CN" altLang="en-US" dirty="0">
                <a:latin typeface="Arial" panose="020B0604020202020204" pitchFamily="34" charset="0"/>
              </a:rPr>
              <a:t> </a:t>
            </a:r>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8250"/>
                                        </p:tgtEl>
                                        <p:attrNameLst>
                                          <p:attrName>style.visibility</p:attrName>
                                        </p:attrNameLst>
                                      </p:cBhvr>
                                      <p:to>
                                        <p:strVal val="visible"/>
                                      </p:to>
                                    </p:set>
                                    <p:animEffect transition="in" filter="wipe(up)">
                                      <p:cBhvr>
                                        <p:cTn id="7" dur="500"/>
                                        <p:tgtEl>
                                          <p:spTgt spid="1382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8251"/>
                                        </p:tgtEl>
                                        <p:attrNameLst>
                                          <p:attrName>style.visibility</p:attrName>
                                        </p:attrNameLst>
                                      </p:cBhvr>
                                      <p:to>
                                        <p:strVal val="visible"/>
                                      </p:to>
                                    </p:set>
                                    <p:animEffect transition="in" filter="wipe(up)">
                                      <p:cBhvr>
                                        <p:cTn id="12" dur="500"/>
                                        <p:tgtEl>
                                          <p:spTgt spid="138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50" grpId="0"/>
      <p:bldP spid="1382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39272"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2.CCS</a:t>
            </a:r>
            <a:r>
              <a:rPr lang="zh-CN" altLang="en-US" sz="2400" b="1" dirty="0">
                <a:latin typeface="黑体" panose="02010609060101010101" pitchFamily="49" charset="-122"/>
                <a:ea typeface="黑体" panose="02010609060101010101" pitchFamily="49" charset="-122"/>
              </a:rPr>
              <a:t>证</a:t>
            </a:r>
            <a:endParaRPr lang="zh-CN" altLang="en-US" sz="2400" dirty="0">
              <a:latin typeface="黑体" panose="02010609060101010101" pitchFamily="49" charset="-122"/>
              <a:ea typeface="黑体" panose="02010609060101010101" pitchFamily="49" charset="-122"/>
            </a:endParaRPr>
          </a:p>
        </p:txBody>
      </p:sp>
      <p:sp>
        <p:nvSpPr>
          <p:cNvPr id="139273" name="文本框 139272"/>
          <p:cNvSpPr txBox="1"/>
          <p:nvPr/>
        </p:nvSpPr>
        <p:spPr>
          <a:xfrm>
            <a:off x="539750" y="2205038"/>
            <a:ext cx="8316913" cy="4378325"/>
          </a:xfrm>
          <a:prstGeom prst="rect">
            <a:avLst/>
          </a:prstGeom>
          <a:noFill/>
          <a:ln w="9525">
            <a:noFill/>
          </a:ln>
        </p:spPr>
        <p:txBody>
          <a:bodyPr>
            <a:spAutoFit/>
          </a:bodyPr>
          <a:p>
            <a:pPr>
              <a:lnSpc>
                <a:spcPct val="130000"/>
              </a:lnSpc>
            </a:pP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）证书的升级、变更</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）报考者一般应逐级考试；</a:t>
            </a:r>
            <a:endParaRPr lang="zh-CN" altLang="en-US" dirty="0">
              <a:latin typeface="微软雅黑" panose="020B0503020204020204" pitchFamily="34" charset="-122"/>
              <a:ea typeface="微软雅黑" panose="020B0503020204020204" pitchFamily="34" charset="-122"/>
            </a:endParaRPr>
          </a:p>
          <a:p>
            <a:pPr>
              <a:lnSpc>
                <a:spcPct val="130000"/>
              </a:lnSpc>
            </a:pPr>
            <a:r>
              <a:rPr lang="zh-CN" altLang="en-US" dirty="0">
                <a:latin typeface="微软雅黑" panose="020B0503020204020204" pitchFamily="34" charset="-122"/>
                <a:ea typeface="微软雅黑" panose="020B0503020204020204" pitchFamily="34" charset="-122"/>
              </a:rPr>
              <a:t>情况特殊者，经焊考委审查同意和担当验船师批准，可根据自己从事实际工作范围及操作熟练程度，申请相应等级的焊工考试；</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）一般实际从事本等级工作六个月以上，方可申请高一等级的升级考试；</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）对于申请</a:t>
            </a:r>
            <a:r>
              <a:rPr lang="en-US" altLang="zh-CN">
                <a:latin typeface="微软雅黑" panose="020B0503020204020204" pitchFamily="34" charset="-122"/>
                <a:ea typeface="微软雅黑" panose="020B0503020204020204" pitchFamily="34" charset="-122"/>
              </a:rPr>
              <a:t>Ⅲ</a:t>
            </a:r>
            <a:r>
              <a:rPr lang="zh-CN" altLang="en-US" dirty="0">
                <a:latin typeface="微软雅黑" panose="020B0503020204020204" pitchFamily="34" charset="-122"/>
                <a:ea typeface="微软雅黑" panose="020B0503020204020204" pitchFamily="34" charset="-122"/>
              </a:rPr>
              <a:t>级考试的人员，必须持</a:t>
            </a:r>
            <a:r>
              <a:rPr lang="en-US" altLang="zh-CN">
                <a:latin typeface="微软雅黑" panose="020B0503020204020204" pitchFamily="34" charset="-122"/>
                <a:ea typeface="微软雅黑" panose="020B0503020204020204" pitchFamily="34" charset="-122"/>
              </a:rPr>
              <a:t>Ⅱ</a:t>
            </a:r>
            <a:r>
              <a:rPr lang="zh-CN" altLang="en-US" dirty="0">
                <a:latin typeface="微软雅黑" panose="020B0503020204020204" pitchFamily="34" charset="-122"/>
                <a:ea typeface="微软雅黑" panose="020B0503020204020204" pitchFamily="34" charset="-122"/>
              </a:rPr>
              <a:t>级证书且连续工作满一年以上方可申请。</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）对焊工资格证书到期的焊工，应在证书有效期到期日或延期后到期日前（以最迟日期为准），取得新的焊工资格证书。</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）焊工考试（包括定位焊）合格后，如连续</a:t>
            </a:r>
            <a:r>
              <a:rPr lang="en-US" altLang="zh-CN">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个月未从事焊接操作，在重新操作前，则必须通过本公司焊考委向</a:t>
            </a:r>
            <a:r>
              <a:rPr lang="en-US" altLang="zh-CN">
                <a:latin typeface="微软雅黑" panose="020B0503020204020204" pitchFamily="34" charset="-122"/>
                <a:ea typeface="微软雅黑" panose="020B0503020204020204" pitchFamily="34" charset="-122"/>
              </a:rPr>
              <a:t>CCS</a:t>
            </a:r>
            <a:r>
              <a:rPr lang="zh-CN" altLang="en-US" dirty="0">
                <a:latin typeface="微软雅黑" panose="020B0503020204020204" pitchFamily="34" charset="-122"/>
                <a:ea typeface="微软雅黑" panose="020B0503020204020204" pitchFamily="34" charset="-122"/>
              </a:rPr>
              <a:t>申请焊工资格证书的恢复，在完成一件本人证书规定科目中最难位置的试件焊接，经检验合格后，方能继续从事焊接工作 </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9273"/>
                                        </p:tgtEl>
                                        <p:attrNameLst>
                                          <p:attrName>style.visibility</p:attrName>
                                        </p:attrNameLst>
                                      </p:cBhvr>
                                      <p:to>
                                        <p:strVal val="visible"/>
                                      </p:to>
                                    </p:set>
                                    <p:animEffect transition="in" filter="wipe(up)">
                                      <p:cBhvr>
                                        <p:cTn id="7" dur="500"/>
                                        <p:tgtEl>
                                          <p:spTgt spid="139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40307"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3.</a:t>
            </a:r>
            <a:r>
              <a:rPr lang="zh-CN" altLang="en-US" sz="2400" b="1" dirty="0">
                <a:latin typeface="黑体" panose="02010609060101010101" pitchFamily="49" charset="-122"/>
                <a:ea typeface="黑体" panose="02010609060101010101" pitchFamily="49" charset="-122"/>
              </a:rPr>
              <a:t>建筑焊工证</a:t>
            </a:r>
            <a:endParaRPr lang="zh-CN" altLang="en-US" sz="2400" dirty="0">
              <a:latin typeface="黑体" panose="02010609060101010101" pitchFamily="49" charset="-122"/>
              <a:ea typeface="黑体" panose="02010609060101010101" pitchFamily="49" charset="-122"/>
            </a:endParaRPr>
          </a:p>
        </p:txBody>
      </p:sp>
      <p:sp>
        <p:nvSpPr>
          <p:cNvPr id="140308" name="文本框 140307"/>
          <p:cNvSpPr txBox="1"/>
          <p:nvPr/>
        </p:nvSpPr>
        <p:spPr>
          <a:xfrm>
            <a:off x="971550" y="2276475"/>
            <a:ext cx="7129463" cy="1163638"/>
          </a:xfrm>
          <a:prstGeom prst="rect">
            <a:avLst/>
          </a:prstGeom>
          <a:noFill/>
          <a:ln w="9525">
            <a:noFill/>
          </a:ln>
        </p:spPr>
        <p:txBody>
          <a:bodyPr>
            <a:spAutoFit/>
          </a:bodyPr>
          <a:p>
            <a:pPr>
              <a:lnSpc>
                <a:spcPct val="130000"/>
              </a:lnSpc>
              <a:spcBef>
                <a:spcPct val="50000"/>
              </a:spcBef>
            </a:pPr>
            <a:r>
              <a:rPr lang="zh-CN" altLang="en-US" dirty="0">
                <a:latin typeface="Arial" panose="020B0604020202020204" pitchFamily="34" charset="0"/>
                <a:ea typeface="微软雅黑" panose="020B0503020204020204" pitchFamily="34" charset="-122"/>
              </a:rPr>
              <a:t>       建筑焊工证属于建筑施工特种作业操作资格证之一。建筑施工特种作业操作资格证主要是指从事建设行业特殊工种作业人员必须熟悉相应特殊工种作业的安全知识及防范各种意外事故的技能。</a:t>
            </a:r>
            <a:r>
              <a:rPr lang="zh-CN" altLang="en-US" dirty="0">
                <a:latin typeface="Arial" panose="020B0604020202020204" pitchFamily="34" charset="0"/>
              </a:rPr>
              <a:t> </a:t>
            </a:r>
            <a:endParaRPr lang="zh-CN" altLang="en-US" dirty="0">
              <a:latin typeface="Arial" panose="020B0604020202020204" pitchFamily="34" charset="0"/>
            </a:endParaRPr>
          </a:p>
        </p:txBody>
      </p:sp>
      <p:sp>
        <p:nvSpPr>
          <p:cNvPr id="140310" name="文本框 140309"/>
          <p:cNvSpPr txBox="1"/>
          <p:nvPr/>
        </p:nvSpPr>
        <p:spPr>
          <a:xfrm>
            <a:off x="1042988" y="3573463"/>
            <a:ext cx="7058025" cy="2949575"/>
          </a:xfrm>
          <a:prstGeom prst="rect">
            <a:avLst/>
          </a:prstGeom>
          <a:noFill/>
          <a:ln w="9525">
            <a:noFill/>
          </a:ln>
        </p:spPr>
        <p:txBody>
          <a:bodyPr>
            <a:spAutoFit/>
          </a:bodyPr>
          <a:p>
            <a:pPr>
              <a:lnSpc>
                <a:spcPct val="130000"/>
              </a:lnSpc>
            </a:pP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）建筑焊工申报条件</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）年满</a:t>
            </a:r>
            <a:r>
              <a:rPr lang="en-US" altLang="zh-CN">
                <a:latin typeface="微软雅黑" panose="020B0503020204020204" pitchFamily="34" charset="-122"/>
                <a:ea typeface="微软雅黑" panose="020B0503020204020204" pitchFamily="34" charset="-122"/>
              </a:rPr>
              <a:t>18</a:t>
            </a:r>
            <a:r>
              <a:rPr lang="zh-CN" altLang="en-US" dirty="0">
                <a:latin typeface="微软雅黑" panose="020B0503020204020204" pitchFamily="34" charset="-122"/>
                <a:ea typeface="微软雅黑" panose="020B0503020204020204" pitchFamily="34" charset="-122"/>
              </a:rPr>
              <a:t>周岁，且不超过国家法定退休年龄；</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）经社区或者县级以上医疗机构体检健康合格，并无妨碍从事相应特种作业的器质性心脏病、癫痫病、美尼尔氏症、眩晕症、癔病、震颤麻痹症、精神病、痴呆症以及其他疾病和生理缺陷；</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）具有初中及以上文化程度；</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）具备必要的安全技术知识与技能；</a:t>
            </a:r>
            <a:endParaRPr lang="zh-CN" altLang="en-US" dirty="0">
              <a:latin typeface="微软雅黑" panose="020B0503020204020204" pitchFamily="34" charset="-122"/>
              <a:ea typeface="微软雅黑" panose="020B0503020204020204" pitchFamily="34" charset="-122"/>
            </a:endParaRPr>
          </a:p>
          <a:p>
            <a:pPr>
              <a:lnSpc>
                <a:spcPct val="130000"/>
              </a:lnSpc>
            </a:pPr>
            <a:r>
              <a:rPr lang="en-US" altLang="zh-CN">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）相应特种作业规定的其他条件。</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0308"/>
                                        </p:tgtEl>
                                        <p:attrNameLst>
                                          <p:attrName>style.visibility</p:attrName>
                                        </p:attrNameLst>
                                      </p:cBhvr>
                                      <p:to>
                                        <p:strVal val="visible"/>
                                      </p:to>
                                    </p:set>
                                    <p:animEffect transition="in" filter="wipe(up)">
                                      <p:cBhvr>
                                        <p:cTn id="7" dur="500"/>
                                        <p:tgtEl>
                                          <p:spTgt spid="14030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0310"/>
                                        </p:tgtEl>
                                        <p:attrNameLst>
                                          <p:attrName>style.visibility</p:attrName>
                                        </p:attrNameLst>
                                      </p:cBhvr>
                                      <p:to>
                                        <p:strVal val="visible"/>
                                      </p:to>
                                    </p:set>
                                    <p:animEffect transition="in" filter="wipe(up)">
                                      <p:cBhvr>
                                        <p:cTn id="12" dur="500"/>
                                        <p:tgtEl>
                                          <p:spTgt spid="1403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0307"/>
                                        </p:tgtEl>
                                        <p:attrNameLst>
                                          <p:attrName>style.visibility</p:attrName>
                                        </p:attrNameLst>
                                      </p:cBhvr>
                                      <p:to>
                                        <p:strVal val="visible"/>
                                      </p:to>
                                    </p:set>
                                    <p:animEffect transition="in" filter="wipe(left)">
                                      <p:cBhvr>
                                        <p:cTn id="17" dur="500"/>
                                        <p:tgtEl>
                                          <p:spTgt spid="140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07" grpId="0"/>
      <p:bldP spid="140308" grpId="0"/>
      <p:bldP spid="1403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41324"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3.</a:t>
            </a:r>
            <a:r>
              <a:rPr lang="zh-CN" altLang="en-US" sz="2400" b="1" dirty="0">
                <a:latin typeface="黑体" panose="02010609060101010101" pitchFamily="49" charset="-122"/>
                <a:ea typeface="黑体" panose="02010609060101010101" pitchFamily="49" charset="-122"/>
              </a:rPr>
              <a:t>建筑焊工证</a:t>
            </a:r>
            <a:endParaRPr lang="zh-CN" altLang="en-US" sz="2400" dirty="0">
              <a:latin typeface="黑体" panose="02010609060101010101" pitchFamily="49" charset="-122"/>
              <a:ea typeface="黑体" panose="02010609060101010101" pitchFamily="49" charset="-122"/>
            </a:endParaRPr>
          </a:p>
        </p:txBody>
      </p:sp>
      <p:sp>
        <p:nvSpPr>
          <p:cNvPr id="141325" name="矩形 141324"/>
          <p:cNvSpPr/>
          <p:nvPr/>
        </p:nvSpPr>
        <p:spPr>
          <a:xfrm>
            <a:off x="2051050" y="2708275"/>
            <a:ext cx="3975100" cy="2568575"/>
          </a:xfrm>
          <a:prstGeom prst="rect">
            <a:avLst/>
          </a:prstGeom>
          <a:noFill/>
          <a:ln w="9525">
            <a:noFill/>
          </a:ln>
        </p:spPr>
        <p:txBody>
          <a:bodyPr wrap="none" anchor="ctr" anchorCtr="0">
            <a:spAutoFit/>
          </a:bodyPr>
          <a:p>
            <a:pPr indent="269875">
              <a:lnSpc>
                <a:spcPct val="150000"/>
              </a:lnSpc>
            </a:pP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）考试内容</a:t>
            </a:r>
            <a:endParaRPr lang="zh-CN" altLang="en-US" dirty="0">
              <a:latin typeface="微软雅黑" panose="020B0503020204020204" pitchFamily="34" charset="-122"/>
              <a:ea typeface="微软雅黑" panose="020B0503020204020204" pitchFamily="34" charset="-122"/>
            </a:endParaRPr>
          </a:p>
          <a:p>
            <a:pPr indent="269875">
              <a:lnSpc>
                <a:spcPct val="150000"/>
              </a:lnSpc>
            </a:pPr>
            <a:r>
              <a:rPr lang="en-US" altLang="zh-CN">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）焊接与热切割特种作业理论考试；</a:t>
            </a:r>
            <a:endParaRPr lang="zh-CN" altLang="en-US" dirty="0">
              <a:latin typeface="微软雅黑" panose="020B0503020204020204" pitchFamily="34" charset="-122"/>
              <a:ea typeface="微软雅黑" panose="020B0503020204020204" pitchFamily="34" charset="-122"/>
            </a:endParaRPr>
          </a:p>
          <a:p>
            <a:pPr indent="269875">
              <a:lnSpc>
                <a:spcPct val="150000"/>
              </a:lnSpc>
            </a:pPr>
            <a:r>
              <a:rPr lang="en-US" altLang="zh-CN">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）钢筋电渣焊压力焊作业</a:t>
            </a:r>
            <a:endParaRPr lang="zh-CN" altLang="en-US" dirty="0">
              <a:latin typeface="微软雅黑" panose="020B0503020204020204" pitchFamily="34" charset="-122"/>
              <a:ea typeface="微软雅黑" panose="020B0503020204020204" pitchFamily="34" charset="-122"/>
            </a:endParaRPr>
          </a:p>
          <a:p>
            <a:pPr indent="269875">
              <a:lnSpc>
                <a:spcPct val="150000"/>
              </a:lnSpc>
            </a:pPr>
            <a:r>
              <a:rPr lang="en-US" altLang="zh-CN">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）钢筋闪光对焊作业</a:t>
            </a:r>
            <a:endParaRPr lang="zh-CN" altLang="en-US" dirty="0">
              <a:latin typeface="微软雅黑" panose="020B0503020204020204" pitchFamily="34" charset="-122"/>
              <a:ea typeface="微软雅黑" panose="020B0503020204020204" pitchFamily="34" charset="-122"/>
            </a:endParaRPr>
          </a:p>
          <a:p>
            <a:pPr indent="269875">
              <a:lnSpc>
                <a:spcPct val="150000"/>
              </a:lnSpc>
            </a:pPr>
            <a:r>
              <a:rPr lang="en-US" altLang="zh-CN">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）钢筋电弧焊作业</a:t>
            </a:r>
            <a:endParaRPr lang="zh-CN" altLang="en-US" dirty="0">
              <a:latin typeface="微软雅黑" panose="020B0503020204020204" pitchFamily="34" charset="-122"/>
              <a:ea typeface="微软雅黑" panose="020B0503020204020204" pitchFamily="34" charset="-122"/>
            </a:endParaRPr>
          </a:p>
          <a:p>
            <a:pPr indent="269875">
              <a:lnSpc>
                <a:spcPct val="150000"/>
              </a:lnSpc>
            </a:pPr>
            <a:r>
              <a:rPr lang="en-US" altLang="zh-CN">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）气焊（割）炬等主要部件的识别</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1325"/>
                                        </p:tgtEl>
                                        <p:attrNameLst>
                                          <p:attrName>style.visibility</p:attrName>
                                        </p:attrNameLst>
                                      </p:cBhvr>
                                      <p:to>
                                        <p:strVal val="visible"/>
                                      </p:to>
                                    </p:set>
                                    <p:animEffect transition="in" filter="wipe(up)">
                                      <p:cBhvr>
                                        <p:cTn id="7" dur="500"/>
                                        <p:tgtEl>
                                          <p:spTgt spid="141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42345"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4.</a:t>
            </a:r>
            <a:r>
              <a:rPr lang="zh-CN" altLang="en-US" sz="2400" b="1" dirty="0">
                <a:latin typeface="黑体" panose="02010609060101010101" pitchFamily="49" charset="-122"/>
                <a:ea typeface="黑体" panose="02010609060101010101" pitchFamily="49" charset="-122"/>
              </a:rPr>
              <a:t>锅炉压力容器类资格证书</a:t>
            </a:r>
            <a:endParaRPr lang="zh-CN" altLang="en-US" sz="2400" dirty="0">
              <a:latin typeface="黑体" panose="02010609060101010101" pitchFamily="49" charset="-122"/>
              <a:ea typeface="黑体" panose="02010609060101010101" pitchFamily="49" charset="-122"/>
            </a:endParaRPr>
          </a:p>
        </p:txBody>
      </p:sp>
      <p:sp>
        <p:nvSpPr>
          <p:cNvPr id="142346" name="文本框 142345"/>
          <p:cNvSpPr txBox="1"/>
          <p:nvPr/>
        </p:nvSpPr>
        <p:spPr>
          <a:xfrm>
            <a:off x="1187450" y="2565400"/>
            <a:ext cx="6985000" cy="3394075"/>
          </a:xfrm>
          <a:prstGeom prst="rect">
            <a:avLst/>
          </a:prstGeom>
          <a:noFill/>
          <a:ln w="9525">
            <a:noFill/>
          </a:ln>
        </p:spPr>
        <p:txBody>
          <a:bodyPr>
            <a:spAutoFit/>
          </a:bodyPr>
          <a:p>
            <a:pPr>
              <a:lnSpc>
                <a:spcPct val="150000"/>
              </a:lnSpc>
              <a:spcBef>
                <a:spcPct val="50000"/>
              </a:spcBef>
            </a:pPr>
            <a:r>
              <a:rPr lang="zh-CN" altLang="en-US" dirty="0">
                <a:latin typeface="微软雅黑" panose="020B0503020204020204" pitchFamily="34" charset="-122"/>
                <a:ea typeface="微软雅黑" panose="020B0503020204020204" pitchFamily="34" charset="-122"/>
              </a:rPr>
              <a:t>       锅炉压力容器压力管道特种设备焊接操作资格证（现改为</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中华人民共和国特种设备作业人员证</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，内注明工种，合格项次等。过去由劳动部门签发，称</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锅炉压力容器焊工合格证</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，内注合格项次等）：由国家技术监督检验检疫总局各省区特种设备安全监察局签发。是由有资质的焊接培训单位进行基础理论知识培训考核（通常</a:t>
            </a:r>
            <a:r>
              <a:rPr lang="en-US" altLang="zh-CN">
                <a:latin typeface="微软雅黑" panose="020B0503020204020204" pitchFamily="34" charset="-122"/>
                <a:ea typeface="微软雅黑" panose="020B0503020204020204" pitchFamily="34" charset="-122"/>
              </a:rPr>
              <a:t>100</a:t>
            </a:r>
            <a:r>
              <a:rPr lang="zh-CN" altLang="en-US" dirty="0">
                <a:latin typeface="微软雅黑" panose="020B0503020204020204" pitchFamily="34" charset="-122"/>
                <a:ea typeface="微软雅黑" panose="020B0503020204020204" pitchFamily="34" charset="-122"/>
              </a:rPr>
              <a:t>学时）合格后，进行技能培训考核，技能培训考核按项次进行，通常每个项次大概需培训</a:t>
            </a:r>
            <a:r>
              <a:rPr lang="en-US" altLang="zh-CN">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个工作日，考核分表面检查、内部检查、机械性能检查，均合格后签发证书。 </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2345"/>
                                        </p:tgtEl>
                                        <p:attrNameLst>
                                          <p:attrName>style.visibility</p:attrName>
                                        </p:attrNameLst>
                                      </p:cBhvr>
                                      <p:to>
                                        <p:strVal val="visible"/>
                                      </p:to>
                                    </p:set>
                                    <p:animEffect transition="in" filter="wipe(left)">
                                      <p:cBhvr>
                                        <p:cTn id="7" dur="500"/>
                                        <p:tgtEl>
                                          <p:spTgt spid="1423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2346"/>
                                        </p:tgtEl>
                                        <p:attrNameLst>
                                          <p:attrName>style.visibility</p:attrName>
                                        </p:attrNameLst>
                                      </p:cBhvr>
                                      <p:to>
                                        <p:strVal val="visible"/>
                                      </p:to>
                                    </p:set>
                                    <p:animEffect transition="in" filter="wipe(up)">
                                      <p:cBhvr>
                                        <p:cTn id="12" dur="500"/>
                                        <p:tgtEl>
                                          <p:spTgt spid="142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5" grpId="0"/>
      <p:bldP spid="1423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43370"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4.</a:t>
            </a:r>
            <a:r>
              <a:rPr lang="zh-CN" altLang="en-US" sz="2400" b="1" dirty="0">
                <a:latin typeface="黑体" panose="02010609060101010101" pitchFamily="49" charset="-122"/>
                <a:ea typeface="黑体" panose="02010609060101010101" pitchFamily="49" charset="-122"/>
              </a:rPr>
              <a:t>锅炉压力容器类资格证书</a:t>
            </a:r>
            <a:endParaRPr lang="zh-CN" altLang="en-US" sz="2400" dirty="0">
              <a:latin typeface="黑体" panose="02010609060101010101" pitchFamily="49" charset="-122"/>
              <a:ea typeface="黑体" panose="02010609060101010101" pitchFamily="49" charset="-122"/>
            </a:endParaRPr>
          </a:p>
        </p:txBody>
      </p:sp>
      <p:sp>
        <p:nvSpPr>
          <p:cNvPr id="143371" name="文本框 143370"/>
          <p:cNvSpPr txBox="1"/>
          <p:nvPr/>
        </p:nvSpPr>
        <p:spPr>
          <a:xfrm>
            <a:off x="1258888" y="2420938"/>
            <a:ext cx="6913562" cy="3806825"/>
          </a:xfrm>
          <a:prstGeom prst="rect">
            <a:avLst/>
          </a:prstGeom>
          <a:noFill/>
          <a:ln w="9525">
            <a:noFill/>
          </a:ln>
        </p:spPr>
        <p:txBody>
          <a:bodyPr>
            <a:spAutoFit/>
          </a:bodyPr>
          <a:p>
            <a:pPr>
              <a:lnSpc>
                <a:spcPct val="150000"/>
              </a:lnSpc>
              <a:spcBef>
                <a:spcPct val="50000"/>
              </a:spcBef>
            </a:pPr>
            <a:r>
              <a:rPr lang="zh-CN" altLang="en-US" dirty="0">
                <a:latin typeface="微软雅黑" panose="020B0503020204020204" pitchFamily="34" charset="-122"/>
                <a:ea typeface="微软雅黑" panose="020B0503020204020204" pitchFamily="34" charset="-122"/>
              </a:rPr>
              <a:t>       根据</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锅炉压力容器压力管道焊工考试与管理规则</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焊工技能分很多项次</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而每一项次又对应一定的适用范围。这样就使持证焊工在持证范围内的焊接工程质量得以保证。资格证项次主要是根据不同材料、不同规格，不同的焊接方法以及不同的焊接位置进行分项。同一种材料、同一种焊接方法又进行了分项。如：板状试件分平位（</a:t>
            </a:r>
            <a:r>
              <a:rPr lang="en-US" altLang="zh-CN">
                <a:latin typeface="微软雅黑" panose="020B0503020204020204" pitchFamily="34" charset="-122"/>
                <a:ea typeface="微软雅黑" panose="020B0503020204020204" pitchFamily="34" charset="-122"/>
              </a:rPr>
              <a:t>1G</a:t>
            </a:r>
            <a:r>
              <a:rPr lang="zh-CN" altLang="en-US" dirty="0">
                <a:latin typeface="微软雅黑" panose="020B0503020204020204" pitchFamily="34" charset="-122"/>
                <a:ea typeface="微软雅黑" panose="020B0503020204020204" pitchFamily="34" charset="-122"/>
              </a:rPr>
              <a:t>）、立位（</a:t>
            </a:r>
            <a:r>
              <a:rPr lang="en-US" altLang="zh-CN">
                <a:latin typeface="微软雅黑" panose="020B0503020204020204" pitchFamily="34" charset="-122"/>
                <a:ea typeface="微软雅黑" panose="020B0503020204020204" pitchFamily="34" charset="-122"/>
              </a:rPr>
              <a:t>3G</a:t>
            </a:r>
            <a:r>
              <a:rPr lang="zh-CN" altLang="en-US" dirty="0">
                <a:latin typeface="微软雅黑" panose="020B0503020204020204" pitchFamily="34" charset="-122"/>
                <a:ea typeface="微软雅黑" panose="020B0503020204020204" pitchFamily="34" charset="-122"/>
              </a:rPr>
              <a:t>）、横位（</a:t>
            </a:r>
            <a:r>
              <a:rPr lang="en-US" altLang="zh-CN">
                <a:latin typeface="微软雅黑" panose="020B0503020204020204" pitchFamily="34" charset="-122"/>
                <a:ea typeface="微软雅黑" panose="020B0503020204020204" pitchFamily="34" charset="-122"/>
              </a:rPr>
              <a:t>2G</a:t>
            </a:r>
            <a:r>
              <a:rPr lang="zh-CN" altLang="en-US" dirty="0">
                <a:latin typeface="微软雅黑" panose="020B0503020204020204" pitchFamily="34" charset="-122"/>
                <a:ea typeface="微软雅黑" panose="020B0503020204020204" pitchFamily="34" charset="-122"/>
              </a:rPr>
              <a:t>）、仰位（</a:t>
            </a:r>
            <a:r>
              <a:rPr lang="en-US" altLang="zh-CN">
                <a:latin typeface="微软雅黑" panose="020B0503020204020204" pitchFamily="34" charset="-122"/>
                <a:ea typeface="微软雅黑" panose="020B0503020204020204" pitchFamily="34" charset="-122"/>
              </a:rPr>
              <a:t>4G</a:t>
            </a:r>
            <a:r>
              <a:rPr lang="zh-CN" altLang="en-US" dirty="0">
                <a:latin typeface="微软雅黑" panose="020B0503020204020204" pitchFamily="34" charset="-122"/>
                <a:ea typeface="微软雅黑" panose="020B0503020204020204" pitchFamily="34" charset="-122"/>
              </a:rPr>
              <a:t>），管状试件分水平转动焊（</a:t>
            </a:r>
            <a:r>
              <a:rPr lang="en-US" altLang="zh-CN">
                <a:latin typeface="微软雅黑" panose="020B0503020204020204" pitchFamily="34" charset="-122"/>
                <a:ea typeface="微软雅黑" panose="020B0503020204020204" pitchFamily="34" charset="-122"/>
              </a:rPr>
              <a:t>1G</a:t>
            </a:r>
            <a:r>
              <a:rPr lang="zh-CN" altLang="en-US" dirty="0">
                <a:latin typeface="微软雅黑" panose="020B0503020204020204" pitchFamily="34" charset="-122"/>
                <a:ea typeface="微软雅黑" panose="020B0503020204020204" pitchFamily="34" charset="-122"/>
              </a:rPr>
              <a:t>）、水平固定焊（</a:t>
            </a:r>
            <a:r>
              <a:rPr lang="en-US" altLang="zh-CN">
                <a:latin typeface="微软雅黑" panose="020B0503020204020204" pitchFamily="34" charset="-122"/>
                <a:ea typeface="微软雅黑" panose="020B0503020204020204" pitchFamily="34" charset="-122"/>
              </a:rPr>
              <a:t>2G</a:t>
            </a:r>
            <a:r>
              <a:rPr lang="zh-CN" altLang="en-US" dirty="0">
                <a:latin typeface="微软雅黑" panose="020B0503020204020204" pitchFamily="34" charset="-122"/>
                <a:ea typeface="微软雅黑" panose="020B0503020204020204" pitchFamily="34" charset="-122"/>
              </a:rPr>
              <a:t>）、垂直固定焊（</a:t>
            </a:r>
            <a:r>
              <a:rPr lang="en-US" altLang="zh-CN">
                <a:latin typeface="微软雅黑" panose="020B0503020204020204" pitchFamily="34" charset="-122"/>
                <a:ea typeface="微软雅黑" panose="020B0503020204020204" pitchFamily="34" charset="-122"/>
              </a:rPr>
              <a:t>5G</a:t>
            </a: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45</a:t>
            </a:r>
            <a:r>
              <a:rPr lang="zh-CN" altLang="en-US" dirty="0">
                <a:latin typeface="微软雅黑" panose="020B0503020204020204" pitchFamily="34" charset="-122"/>
                <a:ea typeface="微软雅黑" panose="020B0503020204020204" pitchFamily="34" charset="-122"/>
              </a:rPr>
              <a:t>度固定焊（</a:t>
            </a:r>
            <a:r>
              <a:rPr lang="en-US" altLang="zh-CN">
                <a:latin typeface="微软雅黑" panose="020B0503020204020204" pitchFamily="34" charset="-122"/>
                <a:ea typeface="微软雅黑" panose="020B0503020204020204" pitchFamily="34" charset="-122"/>
              </a:rPr>
              <a:t>6G</a:t>
            </a:r>
            <a:r>
              <a:rPr lang="zh-CN" altLang="en-US" dirty="0">
                <a:latin typeface="微软雅黑" panose="020B0503020204020204" pitchFamily="34" charset="-122"/>
                <a:ea typeface="微软雅黑" panose="020B0503020204020204" pitchFamily="34" charset="-122"/>
              </a:rPr>
              <a:t>），另外还有角焊缝也分不同位置。一般规定板状平位培训合格后才允许培训其他项次。 </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3371"/>
                                        </p:tgtEl>
                                        <p:attrNameLst>
                                          <p:attrName>style.visibility</p:attrName>
                                        </p:attrNameLst>
                                      </p:cBhvr>
                                      <p:to>
                                        <p:strVal val="visible"/>
                                      </p:to>
                                    </p:set>
                                    <p:animEffect transition="in" filter="wipe(up)">
                                      <p:cBhvr>
                                        <p:cTn id="7" dur="500"/>
                                        <p:tgtEl>
                                          <p:spTgt spid="143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44395"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5.</a:t>
            </a:r>
            <a:r>
              <a:rPr lang="zh-CN" altLang="en-US" sz="2400" b="1" dirty="0">
                <a:latin typeface="黑体" panose="02010609060101010101" pitchFamily="49" charset="-122"/>
                <a:ea typeface="黑体" panose="02010609060101010101" pitchFamily="49" charset="-122"/>
              </a:rPr>
              <a:t>焊工证项目代号意义</a:t>
            </a:r>
            <a:endParaRPr lang="zh-CN" altLang="en-US" sz="2400" dirty="0">
              <a:latin typeface="黑体" panose="02010609060101010101" pitchFamily="49" charset="-122"/>
              <a:ea typeface="黑体" panose="02010609060101010101" pitchFamily="49" charset="-122"/>
            </a:endParaRPr>
          </a:p>
        </p:txBody>
      </p:sp>
      <p:sp>
        <p:nvSpPr>
          <p:cNvPr id="144396" name="文本框 144395"/>
          <p:cNvSpPr txBox="1"/>
          <p:nvPr/>
        </p:nvSpPr>
        <p:spPr>
          <a:xfrm>
            <a:off x="539750" y="2276475"/>
            <a:ext cx="8280400" cy="3806825"/>
          </a:xfrm>
          <a:prstGeom prst="rect">
            <a:avLst/>
          </a:prstGeom>
          <a:noFill/>
          <a:ln w="9525">
            <a:noFill/>
          </a:ln>
        </p:spPr>
        <p:txBody>
          <a:bodyPr>
            <a:spAutoFit/>
          </a:bodyPr>
          <a:p>
            <a:pPr>
              <a:lnSpc>
                <a:spcPct val="150000"/>
              </a:lnSpc>
            </a:pP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）手工焊焊工考试项目表示方法为：①一②一③一④一⑤一⑥一⑦，其中：</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①表示焊接方法代号，耐蚀堆焊代号加：</a:t>
            </a:r>
            <a:r>
              <a:rPr lang="en-US" altLang="zh-CN">
                <a:latin typeface="微软雅黑" panose="020B0503020204020204" pitchFamily="34" charset="-122"/>
                <a:ea typeface="微软雅黑" panose="020B0503020204020204" pitchFamily="34" charset="-122"/>
              </a:rPr>
              <a:t>(N</a:t>
            </a:r>
            <a:r>
              <a:rPr lang="zh-CN" altLang="en-US" dirty="0">
                <a:latin typeface="微软雅黑" panose="020B0503020204020204" pitchFamily="34" charset="-122"/>
                <a:ea typeface="微软雅黑" panose="020B0503020204020204" pitchFamily="34" charset="-122"/>
              </a:rPr>
              <a:t>及试件母材厚度</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②表示试件钢号分类代号。</a:t>
            </a:r>
            <a:r>
              <a:rPr lang="en-US" altLang="zh-CN">
                <a:latin typeface="微软雅黑" panose="020B0503020204020204" pitchFamily="34" charset="-122"/>
                <a:ea typeface="微软雅黑" panose="020B0503020204020204" pitchFamily="34" charset="-122"/>
              </a:rPr>
              <a:t>Ⅰ—</a:t>
            </a:r>
            <a:r>
              <a:rPr lang="zh-CN" altLang="en-US" dirty="0">
                <a:latin typeface="微软雅黑" panose="020B0503020204020204" pitchFamily="34" charset="-122"/>
                <a:ea typeface="微软雅黑" panose="020B0503020204020204" pitchFamily="34" charset="-122"/>
              </a:rPr>
              <a:t>碳素钢，</a:t>
            </a:r>
            <a:r>
              <a:rPr lang="en-US" altLang="zh-CN">
                <a:latin typeface="微软雅黑" panose="020B0503020204020204" pitchFamily="34" charset="-122"/>
                <a:ea typeface="微软雅黑" panose="020B0503020204020204" pitchFamily="34" charset="-122"/>
              </a:rPr>
              <a:t>Ⅱ—</a:t>
            </a:r>
            <a:r>
              <a:rPr lang="zh-CN" altLang="en-US" dirty="0">
                <a:latin typeface="微软雅黑" panose="020B0503020204020204" pitchFamily="34" charset="-122"/>
                <a:ea typeface="微软雅黑" panose="020B0503020204020204" pitchFamily="34" charset="-122"/>
              </a:rPr>
              <a:t>低合金钢，</a:t>
            </a:r>
            <a:r>
              <a:rPr lang="en-US" altLang="zh-CN">
                <a:latin typeface="微软雅黑" panose="020B0503020204020204" pitchFamily="34" charset="-122"/>
                <a:ea typeface="微软雅黑" panose="020B0503020204020204" pitchFamily="34" charset="-122"/>
              </a:rPr>
              <a:t>Ⅲ—</a:t>
            </a:r>
            <a:r>
              <a:rPr lang="zh-CN" altLang="en-US" dirty="0">
                <a:latin typeface="微软雅黑" panose="020B0503020204020204" pitchFamily="34" charset="-122"/>
                <a:ea typeface="微软雅黑" panose="020B0503020204020204" pitchFamily="34" charset="-122"/>
              </a:rPr>
              <a:t>马氏体、铁素体不锈钢，</a:t>
            </a:r>
            <a:r>
              <a:rPr lang="en-US" altLang="zh-CN">
                <a:latin typeface="微软雅黑" panose="020B0503020204020204" pitchFamily="34" charset="-122"/>
                <a:ea typeface="微软雅黑" panose="020B0503020204020204" pitchFamily="34" charset="-122"/>
              </a:rPr>
              <a:t>Ⅳ—</a:t>
            </a:r>
            <a:r>
              <a:rPr lang="zh-CN" altLang="en-US" dirty="0">
                <a:latin typeface="微软雅黑" panose="020B0503020204020204" pitchFamily="34" charset="-122"/>
                <a:ea typeface="微软雅黑" panose="020B0503020204020204" pitchFamily="34" charset="-122"/>
              </a:rPr>
              <a:t>奥氏体、双向不锈钢。</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③表示试件形式代号，带衬垫代号加：</a:t>
            </a:r>
            <a:r>
              <a:rPr lang="en-US" altLang="zh-CN">
                <a:latin typeface="微软雅黑" panose="020B0503020204020204" pitchFamily="34" charset="-122"/>
                <a:ea typeface="微软雅黑" panose="020B0503020204020204" pitchFamily="34" charset="-122"/>
              </a:rPr>
              <a:t>(K)</a:t>
            </a:r>
            <a:r>
              <a:rPr lang="zh-CN" altLang="en-US"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④试件焊缝金属厚度。</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⑤试件外径。</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⑥焊条类别代号。</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⑦焊接要素代号。</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4395"/>
                                        </p:tgtEl>
                                        <p:attrNameLst>
                                          <p:attrName>style.visibility</p:attrName>
                                        </p:attrNameLst>
                                      </p:cBhvr>
                                      <p:to>
                                        <p:strVal val="visible"/>
                                      </p:to>
                                    </p:set>
                                    <p:animEffect transition="in" filter="wipe(left)">
                                      <p:cBhvr>
                                        <p:cTn id="7" dur="500"/>
                                        <p:tgtEl>
                                          <p:spTgt spid="14439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4396"/>
                                        </p:tgtEl>
                                        <p:attrNameLst>
                                          <p:attrName>style.visibility</p:attrName>
                                        </p:attrNameLst>
                                      </p:cBhvr>
                                      <p:to>
                                        <p:strVal val="visible"/>
                                      </p:to>
                                    </p:set>
                                    <p:animEffect transition="in" filter="wipe(up)">
                                      <p:cBhvr>
                                        <p:cTn id="12" dur="500"/>
                                        <p:tgtEl>
                                          <p:spTgt spid="144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5" grpId="0"/>
      <p:bldP spid="14439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45420"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5.</a:t>
            </a:r>
            <a:r>
              <a:rPr lang="zh-CN" altLang="en-US" sz="2400" b="1" dirty="0">
                <a:latin typeface="黑体" panose="02010609060101010101" pitchFamily="49" charset="-122"/>
                <a:ea typeface="黑体" panose="02010609060101010101" pitchFamily="49" charset="-122"/>
              </a:rPr>
              <a:t>焊工证项目代号意义</a:t>
            </a:r>
            <a:endParaRPr lang="zh-CN" altLang="en-US" sz="2400" dirty="0">
              <a:latin typeface="黑体" panose="02010609060101010101" pitchFamily="49" charset="-122"/>
              <a:ea typeface="黑体" panose="02010609060101010101" pitchFamily="49" charset="-122"/>
            </a:endParaRPr>
          </a:p>
        </p:txBody>
      </p:sp>
      <p:sp>
        <p:nvSpPr>
          <p:cNvPr id="145421" name="文本框 145420"/>
          <p:cNvSpPr txBox="1"/>
          <p:nvPr/>
        </p:nvSpPr>
        <p:spPr>
          <a:xfrm>
            <a:off x="2124075" y="2565400"/>
            <a:ext cx="4464050" cy="2981325"/>
          </a:xfrm>
          <a:prstGeom prst="rect">
            <a:avLst/>
          </a:prstGeom>
          <a:noFill/>
          <a:ln w="9525">
            <a:noFill/>
          </a:ln>
        </p:spPr>
        <p:txBody>
          <a:bodyPr>
            <a:spAutoFit/>
          </a:bodyPr>
          <a:p>
            <a:pPr>
              <a:lnSpc>
                <a:spcPct val="150000"/>
              </a:lnSpc>
            </a:pP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）焊机操作工考试项目表示方法为：</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①一②一③，其中：</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①焊接方法代号，耐蚀堆焊代号加：</a:t>
            </a:r>
            <a:r>
              <a:rPr lang="en-US" altLang="zh-CN">
                <a:latin typeface="微软雅黑" panose="020B0503020204020204" pitchFamily="34" charset="-122"/>
                <a:ea typeface="微软雅黑" panose="020B0503020204020204" pitchFamily="34" charset="-122"/>
              </a:rPr>
              <a:t>(N</a:t>
            </a:r>
            <a:r>
              <a:rPr lang="zh-CN" altLang="en-US" dirty="0">
                <a:latin typeface="微软雅黑" panose="020B0503020204020204" pitchFamily="34" charset="-122"/>
                <a:ea typeface="微软雅黑" panose="020B0503020204020204" pitchFamily="34" charset="-122"/>
              </a:rPr>
              <a:t>及试件母材厚度</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②试件形式代号，带衬垫代号加</a:t>
            </a:r>
            <a:r>
              <a:rPr lang="en-US" altLang="zh-CN">
                <a:latin typeface="微软雅黑" panose="020B0503020204020204" pitchFamily="34" charset="-122"/>
                <a:ea typeface="微软雅黑" panose="020B0503020204020204" pitchFamily="34" charset="-122"/>
              </a:rPr>
              <a:t>(K)</a:t>
            </a:r>
            <a:r>
              <a:rPr lang="zh-CN" altLang="en-US"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③焊接要素代号，存在两种以上要素时，用“／”分开。</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5421"/>
                                        </p:tgtEl>
                                        <p:attrNameLst>
                                          <p:attrName>style.visibility</p:attrName>
                                        </p:attrNameLst>
                                      </p:cBhvr>
                                      <p:to>
                                        <p:strVal val="visible"/>
                                      </p:to>
                                    </p:set>
                                    <p:animEffect transition="in" filter="wipe(up)">
                                      <p:cBhvr>
                                        <p:cTn id="7" dur="500"/>
                                        <p:tgtEl>
                                          <p:spTgt spid="145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46449"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5.</a:t>
            </a:r>
            <a:r>
              <a:rPr lang="zh-CN" altLang="en-US" sz="2400" b="1" dirty="0">
                <a:latin typeface="黑体" panose="02010609060101010101" pitchFamily="49" charset="-122"/>
                <a:ea typeface="黑体" panose="02010609060101010101" pitchFamily="49" charset="-122"/>
              </a:rPr>
              <a:t>焊工证项目代号意义</a:t>
            </a:r>
            <a:endParaRPr lang="zh-CN" altLang="en-US" sz="2400" dirty="0">
              <a:latin typeface="黑体" panose="02010609060101010101" pitchFamily="49" charset="-122"/>
              <a:ea typeface="黑体" panose="02010609060101010101" pitchFamily="49" charset="-122"/>
            </a:endParaRPr>
          </a:p>
        </p:txBody>
      </p:sp>
      <p:sp>
        <p:nvSpPr>
          <p:cNvPr id="146450" name="矩形 146449"/>
          <p:cNvSpPr/>
          <p:nvPr/>
        </p:nvSpPr>
        <p:spPr>
          <a:xfrm>
            <a:off x="1042988" y="2205038"/>
            <a:ext cx="2660650" cy="366712"/>
          </a:xfrm>
          <a:prstGeom prst="rect">
            <a:avLst/>
          </a:prstGeom>
          <a:noFill/>
          <a:ln w="9525">
            <a:noFill/>
          </a:ln>
        </p:spPr>
        <p:txBody>
          <a:bodyPr wrap="none" anchor="ctr" anchorCtr="0">
            <a:spAutoFit/>
          </a:bodyPr>
          <a:p>
            <a:pPr eaLnBrk="0" hangingPunct="0"/>
            <a:r>
              <a:rPr lang="zh-CN" altLang="en-US" dirty="0">
                <a:latin typeface="Arial" panose="020B0604020202020204" pitchFamily="34" charset="0"/>
              </a:rPr>
              <a:t>（</a:t>
            </a:r>
            <a:r>
              <a:rPr lang="en-US" altLang="zh-CN">
                <a:latin typeface="Arial" panose="020B0604020202020204" pitchFamily="34" charset="0"/>
              </a:rPr>
              <a:t>3</a:t>
            </a:r>
            <a:r>
              <a:rPr lang="zh-CN" altLang="en-US" dirty="0">
                <a:latin typeface="Arial" panose="020B0604020202020204" pitchFamily="34" charset="0"/>
              </a:rPr>
              <a:t>）项目代号应用举例 </a:t>
            </a:r>
            <a:endParaRPr lang="zh-CN" altLang="en-US" dirty="0">
              <a:latin typeface="Arial" panose="020B0604020202020204" pitchFamily="34" charset="0"/>
            </a:endParaRPr>
          </a:p>
        </p:txBody>
      </p:sp>
      <p:sp>
        <p:nvSpPr>
          <p:cNvPr id="146452" name="文本框 146451"/>
          <p:cNvSpPr txBox="1"/>
          <p:nvPr/>
        </p:nvSpPr>
        <p:spPr>
          <a:xfrm>
            <a:off x="971550" y="2636838"/>
            <a:ext cx="7416800" cy="641350"/>
          </a:xfrm>
          <a:prstGeom prst="rect">
            <a:avLst/>
          </a:prstGeom>
          <a:noFill/>
          <a:ln w="9525">
            <a:noFill/>
          </a:ln>
        </p:spPr>
        <p:txBody>
          <a:bodyPr>
            <a:spAutoFit/>
          </a:bodyPr>
          <a:p>
            <a:pPr>
              <a:spcBef>
                <a:spcPct val="50000"/>
              </a:spcBef>
            </a:pPr>
            <a:r>
              <a:rPr lang="en-US" altLang="zh-CN">
                <a:latin typeface="Arial" panose="020B0604020202020204" pitchFamily="34" charset="0"/>
              </a:rPr>
              <a:t>1)</a:t>
            </a:r>
            <a:r>
              <a:rPr lang="zh-CN" altLang="en-US" dirty="0">
                <a:latin typeface="Arial" panose="020B0604020202020204" pitchFamily="34" charset="0"/>
              </a:rPr>
              <a:t>厚度为</a:t>
            </a:r>
            <a:r>
              <a:rPr lang="en-US" altLang="zh-CN">
                <a:latin typeface="Arial" panose="020B0604020202020204" pitchFamily="34" charset="0"/>
              </a:rPr>
              <a:t>12mm</a:t>
            </a:r>
            <a:r>
              <a:rPr lang="zh-CN" altLang="en-US" dirty="0">
                <a:latin typeface="Arial" panose="020B0604020202020204" pitchFamily="34" charset="0"/>
              </a:rPr>
              <a:t>的</a:t>
            </a:r>
            <a:r>
              <a:rPr lang="en-US" altLang="zh-CN">
                <a:latin typeface="Arial" panose="020B0604020202020204" pitchFamily="34" charset="0"/>
              </a:rPr>
              <a:t>16MnR</a:t>
            </a:r>
            <a:r>
              <a:rPr lang="zh-CN" altLang="en-US" dirty="0">
                <a:latin typeface="Arial" panose="020B0604020202020204" pitchFamily="34" charset="0"/>
              </a:rPr>
              <a:t>钢板对接焊缝平焊试件带衬垫，使用</a:t>
            </a:r>
            <a:r>
              <a:rPr lang="en-US" altLang="zh-CN">
                <a:latin typeface="Arial" panose="020B0604020202020204" pitchFamily="34" charset="0"/>
              </a:rPr>
              <a:t>J507</a:t>
            </a:r>
            <a:r>
              <a:rPr lang="zh-CN" altLang="en-US" dirty="0">
                <a:latin typeface="Arial" panose="020B0604020202020204" pitchFamily="34" charset="0"/>
              </a:rPr>
              <a:t>焊条手工焊接，试件全焊透，项目代号：</a:t>
            </a:r>
            <a:r>
              <a:rPr lang="en-US" altLang="zh-CN">
                <a:latin typeface="Arial" panose="020B0604020202020204" pitchFamily="34" charset="0"/>
              </a:rPr>
              <a:t>SMAW-Ⅱ-lG(K)-12-F3J</a:t>
            </a:r>
            <a:r>
              <a:rPr lang="zh-CN" altLang="en-US" dirty="0">
                <a:latin typeface="Arial" panose="020B0604020202020204" pitchFamily="34" charset="0"/>
              </a:rPr>
              <a:t>。</a:t>
            </a:r>
            <a:endParaRPr lang="zh-CN" altLang="en-US" dirty="0">
              <a:latin typeface="Arial" panose="020B0604020202020204" pitchFamily="34" charset="0"/>
            </a:endParaRPr>
          </a:p>
        </p:txBody>
      </p:sp>
      <p:sp>
        <p:nvSpPr>
          <p:cNvPr id="146453" name="文本框 146452"/>
          <p:cNvSpPr txBox="1"/>
          <p:nvPr/>
        </p:nvSpPr>
        <p:spPr>
          <a:xfrm>
            <a:off x="971550" y="3357563"/>
            <a:ext cx="7416800" cy="1190625"/>
          </a:xfrm>
          <a:prstGeom prst="rect">
            <a:avLst/>
          </a:prstGeom>
          <a:noFill/>
          <a:ln w="9525">
            <a:noFill/>
          </a:ln>
        </p:spPr>
        <p:txBody>
          <a:bodyPr>
            <a:spAutoFit/>
          </a:bodyPr>
          <a:p>
            <a:pPr>
              <a:spcBef>
                <a:spcPct val="50000"/>
              </a:spcBef>
            </a:pPr>
            <a:r>
              <a:rPr lang="en-US" altLang="zh-CN">
                <a:latin typeface="Arial" panose="020B0604020202020204" pitchFamily="34" charset="0"/>
              </a:rPr>
              <a:t>2)</a:t>
            </a:r>
            <a:r>
              <a:rPr lang="zh-CN" altLang="en-US" dirty="0">
                <a:latin typeface="Arial" panose="020B0604020202020204" pitchFamily="34" charset="0"/>
              </a:rPr>
              <a:t>壁厚为</a:t>
            </a:r>
            <a:r>
              <a:rPr lang="en-US" altLang="zh-CN">
                <a:latin typeface="Arial" panose="020B0604020202020204" pitchFamily="34" charset="0"/>
              </a:rPr>
              <a:t>8mm</a:t>
            </a:r>
            <a:r>
              <a:rPr lang="zh-CN" altLang="en-US" dirty="0">
                <a:latin typeface="Arial" panose="020B0604020202020204" pitchFamily="34" charset="0"/>
              </a:rPr>
              <a:t>、外径为</a:t>
            </a:r>
            <a:r>
              <a:rPr lang="en-US" altLang="zh-CN">
                <a:latin typeface="Arial" panose="020B0604020202020204" pitchFamily="34" charset="0"/>
              </a:rPr>
              <a:t>60mm</a:t>
            </a:r>
            <a:r>
              <a:rPr lang="zh-CN" altLang="en-US" dirty="0">
                <a:latin typeface="Arial" panose="020B0604020202020204" pitchFamily="34" charset="0"/>
              </a:rPr>
              <a:t>的</a:t>
            </a:r>
            <a:r>
              <a:rPr lang="en-US" altLang="zh-CN">
                <a:latin typeface="Arial" panose="020B0604020202020204" pitchFamily="34" charset="0"/>
              </a:rPr>
              <a:t>20g</a:t>
            </a:r>
            <a:r>
              <a:rPr lang="zh-CN" altLang="en-US" dirty="0">
                <a:latin typeface="Arial" panose="020B0604020202020204" pitchFamily="34" charset="0"/>
              </a:rPr>
              <a:t>钢管对接焊缝水平固定试件，背面不加衬垫，用手工钨极氩弧焊打底，填充金属为实芯焊丝，焊缝金属厚度为</a:t>
            </a:r>
            <a:r>
              <a:rPr lang="en-US" altLang="zh-CN">
                <a:latin typeface="Arial" panose="020B0604020202020204" pitchFamily="34" charset="0"/>
              </a:rPr>
              <a:t>3mm</a:t>
            </a:r>
            <a:r>
              <a:rPr lang="zh-CN" altLang="en-US" dirty="0">
                <a:latin typeface="Arial" panose="020B0604020202020204" pitchFamily="34" charset="0"/>
              </a:rPr>
              <a:t>，然后采用</a:t>
            </a:r>
            <a:r>
              <a:rPr lang="en-US" altLang="zh-CN">
                <a:latin typeface="Arial" panose="020B0604020202020204" pitchFamily="34" charset="0"/>
              </a:rPr>
              <a:t>J427</a:t>
            </a:r>
            <a:r>
              <a:rPr lang="zh-CN" altLang="en-US" dirty="0">
                <a:latin typeface="Arial" panose="020B0604020202020204" pitchFamily="34" charset="0"/>
              </a:rPr>
              <a:t>焊条手工焊填满坡口，项目代号为：</a:t>
            </a:r>
            <a:r>
              <a:rPr lang="en-US" altLang="zh-CN">
                <a:latin typeface="Arial" panose="020B0604020202020204" pitchFamily="34" charset="0"/>
              </a:rPr>
              <a:t>GTAW-Ⅰ-5G-3/60-02</a:t>
            </a:r>
            <a:r>
              <a:rPr lang="zh-CN" altLang="en-US" dirty="0">
                <a:latin typeface="Arial" panose="020B0604020202020204" pitchFamily="34" charset="0"/>
              </a:rPr>
              <a:t>和</a:t>
            </a:r>
            <a:r>
              <a:rPr lang="en-US" altLang="zh-CN">
                <a:latin typeface="Arial" panose="020B0604020202020204" pitchFamily="34" charset="0"/>
              </a:rPr>
              <a:t>SMAW--5G(K)-5/60-F3J</a:t>
            </a:r>
            <a:r>
              <a:rPr lang="zh-CN" altLang="en-US" dirty="0">
                <a:latin typeface="Arial" panose="020B0604020202020204" pitchFamily="34" charset="0"/>
              </a:rPr>
              <a:t>。</a:t>
            </a:r>
            <a:endParaRPr lang="zh-CN" altLang="en-US" dirty="0">
              <a:latin typeface="Arial" panose="020B0604020202020204" pitchFamily="34" charset="0"/>
            </a:endParaRPr>
          </a:p>
        </p:txBody>
      </p:sp>
      <p:sp>
        <p:nvSpPr>
          <p:cNvPr id="146454" name="文本框 146453"/>
          <p:cNvSpPr txBox="1"/>
          <p:nvPr/>
        </p:nvSpPr>
        <p:spPr>
          <a:xfrm>
            <a:off x="928688" y="4684713"/>
            <a:ext cx="7127875" cy="915987"/>
          </a:xfrm>
          <a:prstGeom prst="rect">
            <a:avLst/>
          </a:prstGeom>
          <a:noFill/>
          <a:ln w="9525">
            <a:noFill/>
          </a:ln>
        </p:spPr>
        <p:txBody>
          <a:bodyPr>
            <a:spAutoFit/>
          </a:bodyPr>
          <a:p>
            <a:pPr>
              <a:spcBef>
                <a:spcPct val="50000"/>
              </a:spcBef>
            </a:pPr>
            <a:r>
              <a:rPr lang="en-US" altLang="zh-CN">
                <a:latin typeface="Arial" panose="020B0604020202020204" pitchFamily="34" charset="0"/>
              </a:rPr>
              <a:t>3)</a:t>
            </a:r>
            <a:r>
              <a:rPr lang="zh-CN" altLang="en-US" dirty="0">
                <a:latin typeface="Arial" panose="020B0604020202020204" pitchFamily="34" charset="0"/>
              </a:rPr>
              <a:t>板厚为</a:t>
            </a:r>
            <a:r>
              <a:rPr lang="en-US" altLang="zh-CN">
                <a:latin typeface="Arial" panose="020B0604020202020204" pitchFamily="34" charset="0"/>
              </a:rPr>
              <a:t>10mm</a:t>
            </a:r>
            <a:r>
              <a:rPr lang="zh-CN" altLang="en-US" dirty="0">
                <a:latin typeface="Arial" panose="020B0604020202020204" pitchFamily="34" charset="0"/>
              </a:rPr>
              <a:t>的</a:t>
            </a:r>
            <a:r>
              <a:rPr lang="en-US" altLang="zh-CN">
                <a:latin typeface="Arial" panose="020B0604020202020204" pitchFamily="34" charset="0"/>
              </a:rPr>
              <a:t>16MnR</a:t>
            </a:r>
            <a:r>
              <a:rPr lang="zh-CN" altLang="en-US" dirty="0">
                <a:latin typeface="Arial" panose="020B0604020202020204" pitchFamily="34" charset="0"/>
              </a:rPr>
              <a:t>钢板立焊试件无衬垫，采用半自动</a:t>
            </a:r>
            <a:r>
              <a:rPr lang="en-US" altLang="zh-CN">
                <a:latin typeface="Arial" panose="020B0604020202020204" pitchFamily="34" charset="0"/>
              </a:rPr>
              <a:t>C02</a:t>
            </a:r>
            <a:r>
              <a:rPr lang="zh-CN" altLang="en-US" dirty="0">
                <a:latin typeface="Arial" panose="020B0604020202020204" pitchFamily="34" charset="0"/>
              </a:rPr>
              <a:t>气体保护焊，填充金属为药芯焊丝，试件全焊透。项目代号：</a:t>
            </a:r>
            <a:r>
              <a:rPr lang="en-US" altLang="zh-CN">
                <a:latin typeface="Arial" panose="020B0604020202020204" pitchFamily="34" charset="0"/>
              </a:rPr>
              <a:t>GNAW-Ⅱ-3G-10</a:t>
            </a:r>
            <a:r>
              <a:rPr lang="zh-CN" altLang="en-US" dirty="0">
                <a:latin typeface="Arial" panose="020B0604020202020204" pitchFamily="34" charset="0"/>
              </a:rPr>
              <a:t>。 </a:t>
            </a:r>
            <a:endParaRPr lang="zh-CN" altLang="en-US" dirty="0">
              <a:latin typeface="Arial" panose="020B0604020202020204" pitchFamily="34" charset="0"/>
            </a:endParaRPr>
          </a:p>
        </p:txBody>
      </p:sp>
      <p:sp>
        <p:nvSpPr>
          <p:cNvPr id="146455" name="文本框 146454"/>
          <p:cNvSpPr txBox="1"/>
          <p:nvPr/>
        </p:nvSpPr>
        <p:spPr>
          <a:xfrm>
            <a:off x="942975" y="5662613"/>
            <a:ext cx="7489825" cy="915987"/>
          </a:xfrm>
          <a:prstGeom prst="rect">
            <a:avLst/>
          </a:prstGeom>
          <a:noFill/>
          <a:ln w="9525">
            <a:noFill/>
          </a:ln>
        </p:spPr>
        <p:txBody>
          <a:bodyPr>
            <a:spAutoFit/>
          </a:bodyPr>
          <a:p>
            <a:pPr>
              <a:spcBef>
                <a:spcPct val="50000"/>
              </a:spcBef>
            </a:pPr>
            <a:r>
              <a:rPr lang="en-US" altLang="zh-CN">
                <a:latin typeface="Arial" panose="020B0604020202020204" pitchFamily="34" charset="0"/>
              </a:rPr>
              <a:t>4)</a:t>
            </a:r>
            <a:r>
              <a:rPr lang="zh-CN" altLang="en-US" dirty="0">
                <a:latin typeface="Arial" panose="020B0604020202020204" pitchFamily="34" charset="0"/>
              </a:rPr>
              <a:t>管材对接焊缝无衬垫水平固定试件，壁厚为</a:t>
            </a:r>
            <a:r>
              <a:rPr lang="en-US" altLang="zh-CN">
                <a:latin typeface="Arial" panose="020B0604020202020204" pitchFamily="34" charset="0"/>
              </a:rPr>
              <a:t>8mm</a:t>
            </a:r>
            <a:r>
              <a:rPr lang="zh-CN" altLang="en-US" dirty="0">
                <a:latin typeface="Arial" panose="020B0604020202020204" pitchFamily="34" charset="0"/>
              </a:rPr>
              <a:t>，外径为</a:t>
            </a:r>
            <a:r>
              <a:rPr lang="en-US" altLang="zh-CN">
                <a:latin typeface="Arial" panose="020B0604020202020204" pitchFamily="34" charset="0"/>
              </a:rPr>
              <a:t>70mm</a:t>
            </a:r>
            <a:r>
              <a:rPr lang="zh-CN" altLang="en-US" dirty="0">
                <a:latin typeface="Arial" panose="020B0604020202020204" pitchFamily="34" charset="0"/>
              </a:rPr>
              <a:t>，钢号为</a:t>
            </a:r>
            <a:r>
              <a:rPr lang="en-US" altLang="zh-CN">
                <a:latin typeface="Arial" panose="020B0604020202020204" pitchFamily="34" charset="0"/>
              </a:rPr>
              <a:t>16Mn</a:t>
            </a:r>
            <a:r>
              <a:rPr lang="zh-CN" altLang="en-US" dirty="0">
                <a:latin typeface="Arial" panose="020B0604020202020204" pitchFamily="34" charset="0"/>
              </a:rPr>
              <a:t>，采用自动熔化极气体保护焊，使用实芯焊丝，在自动跟踪条件下进行多道焊全焊透，项目代号：</a:t>
            </a:r>
            <a:r>
              <a:rPr lang="en-US" altLang="zh-CN">
                <a:latin typeface="Arial" panose="020B0604020202020204" pitchFamily="34" charset="0"/>
              </a:rPr>
              <a:t>GMAW-5G-06/09</a:t>
            </a:r>
            <a:r>
              <a:rPr lang="zh-CN" altLang="en-US" dirty="0">
                <a:latin typeface="Arial" panose="020B0604020202020204" pitchFamily="34" charset="0"/>
              </a:rPr>
              <a:t>。</a:t>
            </a:r>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6450"/>
                                        </p:tgtEl>
                                        <p:attrNameLst>
                                          <p:attrName>style.visibility</p:attrName>
                                        </p:attrNameLst>
                                      </p:cBhvr>
                                      <p:to>
                                        <p:strVal val="visible"/>
                                      </p:to>
                                    </p:set>
                                    <p:animEffect transition="in" filter="wipe(left)">
                                      <p:cBhvr>
                                        <p:cTn id="7" dur="500"/>
                                        <p:tgtEl>
                                          <p:spTgt spid="1464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6452"/>
                                        </p:tgtEl>
                                        <p:attrNameLst>
                                          <p:attrName>style.visibility</p:attrName>
                                        </p:attrNameLst>
                                      </p:cBhvr>
                                      <p:to>
                                        <p:strVal val="visible"/>
                                      </p:to>
                                    </p:set>
                                    <p:animEffect transition="in" filter="wipe(left)">
                                      <p:cBhvr>
                                        <p:cTn id="12" dur="500"/>
                                        <p:tgtEl>
                                          <p:spTgt spid="14645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6453"/>
                                        </p:tgtEl>
                                        <p:attrNameLst>
                                          <p:attrName>style.visibility</p:attrName>
                                        </p:attrNameLst>
                                      </p:cBhvr>
                                      <p:to>
                                        <p:strVal val="visible"/>
                                      </p:to>
                                    </p:set>
                                    <p:animEffect transition="in" filter="wipe(left)">
                                      <p:cBhvr>
                                        <p:cTn id="17" dur="500"/>
                                        <p:tgtEl>
                                          <p:spTgt spid="14645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6454"/>
                                        </p:tgtEl>
                                        <p:attrNameLst>
                                          <p:attrName>style.visibility</p:attrName>
                                        </p:attrNameLst>
                                      </p:cBhvr>
                                      <p:to>
                                        <p:strVal val="visible"/>
                                      </p:to>
                                    </p:set>
                                    <p:animEffect transition="in" filter="wipe(left)">
                                      <p:cBhvr>
                                        <p:cTn id="22" dur="500"/>
                                        <p:tgtEl>
                                          <p:spTgt spid="14645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6455"/>
                                        </p:tgtEl>
                                        <p:attrNameLst>
                                          <p:attrName>style.visibility</p:attrName>
                                        </p:attrNameLst>
                                      </p:cBhvr>
                                      <p:to>
                                        <p:strVal val="visible"/>
                                      </p:to>
                                    </p:set>
                                    <p:animEffect transition="in" filter="wipe(left)">
                                      <p:cBhvr>
                                        <p:cTn id="27" dur="500"/>
                                        <p:tgtEl>
                                          <p:spTgt spid="146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50" grpId="0"/>
      <p:bldP spid="146452" grpId="0"/>
      <p:bldP spid="146453" grpId="0"/>
      <p:bldP spid="146454" grpId="0"/>
      <p:bldP spid="1464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61797"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5.</a:t>
            </a:r>
            <a:r>
              <a:rPr lang="zh-CN" altLang="en-US" sz="2400" b="1" dirty="0">
                <a:latin typeface="黑体" panose="02010609060101010101" pitchFamily="49" charset="-122"/>
                <a:ea typeface="黑体" panose="02010609060101010101" pitchFamily="49" charset="-122"/>
              </a:rPr>
              <a:t>焊工证项目代号意义</a:t>
            </a:r>
            <a:endParaRPr lang="zh-CN" altLang="en-US" sz="2400" dirty="0">
              <a:latin typeface="黑体" panose="02010609060101010101" pitchFamily="49" charset="-122"/>
              <a:ea typeface="黑体" panose="02010609060101010101" pitchFamily="49" charset="-122"/>
            </a:endParaRPr>
          </a:p>
        </p:txBody>
      </p:sp>
      <p:sp>
        <p:nvSpPr>
          <p:cNvPr id="161798" name="矩形 161797"/>
          <p:cNvSpPr/>
          <p:nvPr/>
        </p:nvSpPr>
        <p:spPr>
          <a:xfrm>
            <a:off x="1042988" y="2205038"/>
            <a:ext cx="2660650" cy="366712"/>
          </a:xfrm>
          <a:prstGeom prst="rect">
            <a:avLst/>
          </a:prstGeom>
          <a:noFill/>
          <a:ln w="9525">
            <a:noFill/>
          </a:ln>
        </p:spPr>
        <p:txBody>
          <a:bodyPr wrap="none" anchor="ctr" anchorCtr="0">
            <a:spAutoFit/>
          </a:bodyPr>
          <a:p>
            <a:pPr eaLnBrk="0" hangingPunct="0"/>
            <a:r>
              <a:rPr lang="zh-CN" altLang="en-US" dirty="0">
                <a:latin typeface="Arial" panose="020B0604020202020204" pitchFamily="34" charset="0"/>
              </a:rPr>
              <a:t>（</a:t>
            </a:r>
            <a:r>
              <a:rPr lang="en-US" altLang="zh-CN">
                <a:latin typeface="Arial" panose="020B0604020202020204" pitchFamily="34" charset="0"/>
              </a:rPr>
              <a:t>3</a:t>
            </a:r>
            <a:r>
              <a:rPr lang="zh-CN" altLang="en-US" dirty="0">
                <a:latin typeface="Arial" panose="020B0604020202020204" pitchFamily="34" charset="0"/>
              </a:rPr>
              <a:t>）项目代号应用举例 </a:t>
            </a:r>
            <a:endParaRPr lang="zh-CN" altLang="en-US" dirty="0">
              <a:latin typeface="Arial" panose="020B0604020202020204" pitchFamily="34" charset="0"/>
            </a:endParaRPr>
          </a:p>
        </p:txBody>
      </p:sp>
      <p:sp>
        <p:nvSpPr>
          <p:cNvPr id="161799" name="文本框 161798"/>
          <p:cNvSpPr txBox="1"/>
          <p:nvPr/>
        </p:nvSpPr>
        <p:spPr>
          <a:xfrm>
            <a:off x="928688" y="2665413"/>
            <a:ext cx="7056437" cy="641350"/>
          </a:xfrm>
          <a:prstGeom prst="rect">
            <a:avLst/>
          </a:prstGeom>
          <a:noFill/>
          <a:ln w="9525">
            <a:noFill/>
          </a:ln>
        </p:spPr>
        <p:txBody>
          <a:bodyPr>
            <a:spAutoFit/>
          </a:bodyPr>
          <a:p>
            <a:pPr>
              <a:spcBef>
                <a:spcPct val="50000"/>
              </a:spcBef>
            </a:pPr>
            <a:r>
              <a:rPr lang="en-US" altLang="zh-CN">
                <a:latin typeface="Arial" panose="020B0604020202020204" pitchFamily="34" charset="0"/>
              </a:rPr>
              <a:t>5)</a:t>
            </a:r>
            <a:r>
              <a:rPr lang="zh-CN" altLang="en-US" dirty="0">
                <a:latin typeface="Arial" panose="020B0604020202020204" pitchFamily="34" charset="0"/>
              </a:rPr>
              <a:t>在壁厚为</a:t>
            </a:r>
            <a:r>
              <a:rPr lang="en-US" altLang="zh-CN">
                <a:latin typeface="Arial" panose="020B0604020202020204" pitchFamily="34" charset="0"/>
              </a:rPr>
              <a:t>10mm</a:t>
            </a:r>
            <a:r>
              <a:rPr lang="zh-CN" altLang="en-US" dirty="0">
                <a:latin typeface="Arial" panose="020B0604020202020204" pitchFamily="34" charset="0"/>
              </a:rPr>
              <a:t>、外径为</a:t>
            </a:r>
            <a:r>
              <a:rPr lang="en-US" altLang="zh-CN">
                <a:latin typeface="Arial" panose="020B0604020202020204" pitchFamily="34" charset="0"/>
              </a:rPr>
              <a:t>86mm</a:t>
            </a:r>
            <a:r>
              <a:rPr lang="zh-CN" altLang="en-US" dirty="0">
                <a:latin typeface="Arial" panose="020B0604020202020204" pitchFamily="34" charset="0"/>
              </a:rPr>
              <a:t>的</a:t>
            </a:r>
            <a:r>
              <a:rPr lang="en-US" altLang="zh-CN">
                <a:latin typeface="Arial" panose="020B0604020202020204" pitchFamily="34" charset="0"/>
              </a:rPr>
              <a:t>16Mn</a:t>
            </a:r>
            <a:r>
              <a:rPr lang="zh-CN" altLang="en-US" dirty="0">
                <a:latin typeface="Arial" panose="020B0604020202020204" pitchFamily="34" charset="0"/>
              </a:rPr>
              <a:t>钢制管材垂直固定试件上使用</a:t>
            </a:r>
            <a:r>
              <a:rPr lang="en-US" altLang="zh-CN">
                <a:latin typeface="Arial" panose="020B0604020202020204" pitchFamily="34" charset="0"/>
              </a:rPr>
              <a:t>A312</a:t>
            </a:r>
            <a:r>
              <a:rPr lang="zh-CN" altLang="en-US" dirty="0">
                <a:latin typeface="Arial" panose="020B0604020202020204" pitchFamily="34" charset="0"/>
              </a:rPr>
              <a:t>焊条手工堆焊，项目代号：</a:t>
            </a:r>
            <a:r>
              <a:rPr lang="en-US" altLang="zh-CN">
                <a:latin typeface="Arial" panose="020B0604020202020204" pitchFamily="34" charset="0"/>
              </a:rPr>
              <a:t>SMAW(N10)-Ⅱ-2G-86-F4</a:t>
            </a:r>
            <a:r>
              <a:rPr lang="zh-CN" altLang="en-US" dirty="0">
                <a:latin typeface="Arial" panose="020B0604020202020204" pitchFamily="34" charset="0"/>
              </a:rPr>
              <a:t>。 </a:t>
            </a:r>
            <a:endParaRPr lang="zh-CN" altLang="en-US" dirty="0">
              <a:latin typeface="Arial" panose="020B0604020202020204" pitchFamily="34" charset="0"/>
            </a:endParaRPr>
          </a:p>
        </p:txBody>
      </p:sp>
      <p:sp>
        <p:nvSpPr>
          <p:cNvPr id="161800" name="文本框 161799"/>
          <p:cNvSpPr txBox="1"/>
          <p:nvPr/>
        </p:nvSpPr>
        <p:spPr>
          <a:xfrm>
            <a:off x="928688" y="3402013"/>
            <a:ext cx="7315200" cy="1465262"/>
          </a:xfrm>
          <a:prstGeom prst="rect">
            <a:avLst/>
          </a:prstGeom>
          <a:noFill/>
          <a:ln w="9525">
            <a:noFill/>
          </a:ln>
        </p:spPr>
        <p:txBody>
          <a:bodyPr>
            <a:spAutoFit/>
          </a:bodyPr>
          <a:p>
            <a:pPr>
              <a:spcBef>
                <a:spcPct val="50000"/>
              </a:spcBef>
            </a:pPr>
            <a:r>
              <a:rPr lang="en-US" altLang="zh-CN">
                <a:latin typeface="Arial" panose="020B0604020202020204" pitchFamily="34" charset="0"/>
              </a:rPr>
              <a:t>6)</a:t>
            </a:r>
            <a:r>
              <a:rPr lang="zh-CN" altLang="en-US" dirty="0">
                <a:latin typeface="Arial" panose="020B0604020202020204" pitchFamily="34" charset="0"/>
              </a:rPr>
              <a:t>管板角接头无衬垫水平固定试件，管材壁厚为</a:t>
            </a:r>
            <a:r>
              <a:rPr lang="en-US" altLang="zh-CN">
                <a:latin typeface="Arial" panose="020B0604020202020204" pitchFamily="34" charset="0"/>
              </a:rPr>
              <a:t>3mm</a:t>
            </a:r>
            <a:r>
              <a:rPr lang="zh-CN" altLang="en-US" dirty="0">
                <a:latin typeface="Arial" panose="020B0604020202020204" pitchFamily="34" charset="0"/>
              </a:rPr>
              <a:t>，外径为</a:t>
            </a:r>
            <a:r>
              <a:rPr lang="en-US" altLang="zh-CN">
                <a:latin typeface="Arial" panose="020B0604020202020204" pitchFamily="34" charset="0"/>
              </a:rPr>
              <a:t>25mm</a:t>
            </a:r>
            <a:r>
              <a:rPr lang="zh-CN" altLang="en-US" dirty="0">
                <a:latin typeface="Arial" panose="020B0604020202020204" pitchFamily="34" charset="0"/>
              </a:rPr>
              <a:t>，材质为</a:t>
            </a:r>
            <a:r>
              <a:rPr lang="en-US" altLang="zh-CN">
                <a:latin typeface="Arial" panose="020B0604020202020204" pitchFamily="34" charset="0"/>
              </a:rPr>
              <a:t>20</a:t>
            </a:r>
            <a:r>
              <a:rPr lang="zh-CN" altLang="en-US" dirty="0">
                <a:latin typeface="Arial" panose="020B0604020202020204" pitchFamily="34" charset="0"/>
              </a:rPr>
              <a:t>号钢，板材厚度为</a:t>
            </a:r>
            <a:r>
              <a:rPr lang="en-US" altLang="zh-CN">
                <a:latin typeface="Arial" panose="020B0604020202020204" pitchFamily="34" charset="0"/>
              </a:rPr>
              <a:t>8mm</a:t>
            </a:r>
            <a:r>
              <a:rPr lang="zh-CN" altLang="en-US" dirty="0">
                <a:latin typeface="Arial" panose="020B0604020202020204" pitchFamily="34" charset="0"/>
              </a:rPr>
              <a:t>，材质为</a:t>
            </a:r>
            <a:r>
              <a:rPr lang="en-US" altLang="zh-CN">
                <a:latin typeface="Arial" panose="020B0604020202020204" pitchFamily="34" charset="0"/>
              </a:rPr>
              <a:t>16MnR</a:t>
            </a:r>
            <a:r>
              <a:rPr lang="zh-CN" altLang="en-US" dirty="0">
                <a:latin typeface="Arial" panose="020B0604020202020204" pitchFamily="34" charset="0"/>
              </a:rPr>
              <a:t>，采用手工钨极氩弧焊打底不加填充焊丝，焊缝金属厚度为</a:t>
            </a:r>
            <a:r>
              <a:rPr lang="en-US" altLang="zh-CN">
                <a:latin typeface="Arial" panose="020B0604020202020204" pitchFamily="34" charset="0"/>
              </a:rPr>
              <a:t>2mm</a:t>
            </a:r>
            <a:r>
              <a:rPr lang="zh-CN" altLang="en-US" dirty="0">
                <a:latin typeface="Arial" panose="020B0604020202020204" pitchFamily="34" charset="0"/>
              </a:rPr>
              <a:t>，然后采用自动钨极氩弧焊药芯焊丝多道焊，填满坡口，焊机无稳压系统，无自动跟踪系统，项目代号为：</a:t>
            </a:r>
            <a:r>
              <a:rPr lang="en-US" altLang="zh-CN">
                <a:latin typeface="Arial" panose="020B0604020202020204" pitchFamily="34" charset="0"/>
              </a:rPr>
              <a:t>GTAW-I/Ⅱ-5FG-2/25-0l</a:t>
            </a:r>
            <a:r>
              <a:rPr lang="zh-CN" altLang="en-US" dirty="0">
                <a:latin typeface="Arial" panose="020B0604020202020204" pitchFamily="34" charset="0"/>
              </a:rPr>
              <a:t>和</a:t>
            </a:r>
            <a:r>
              <a:rPr lang="en-US" altLang="zh-CN">
                <a:latin typeface="Arial" panose="020B0604020202020204" pitchFamily="34" charset="0"/>
              </a:rPr>
              <a:t>GTAW-5FG(K)-05107109</a:t>
            </a:r>
            <a:r>
              <a:rPr lang="zh-CN" altLang="en-US" dirty="0">
                <a:latin typeface="Arial" panose="020B0604020202020204" pitchFamily="34" charset="0"/>
              </a:rPr>
              <a:t>。 </a:t>
            </a:r>
            <a:endParaRPr lang="zh-CN" altLang="en-US" dirty="0">
              <a:latin typeface="Arial" panose="020B0604020202020204" pitchFamily="34" charset="0"/>
            </a:endParaRPr>
          </a:p>
        </p:txBody>
      </p:sp>
      <p:sp>
        <p:nvSpPr>
          <p:cNvPr id="161801" name="文本框 161800"/>
          <p:cNvSpPr txBox="1"/>
          <p:nvPr/>
        </p:nvSpPr>
        <p:spPr>
          <a:xfrm>
            <a:off x="971550" y="5013325"/>
            <a:ext cx="7489825" cy="1190625"/>
          </a:xfrm>
          <a:prstGeom prst="rect">
            <a:avLst/>
          </a:prstGeom>
          <a:noFill/>
          <a:ln w="9525">
            <a:noFill/>
          </a:ln>
        </p:spPr>
        <p:txBody>
          <a:bodyPr>
            <a:spAutoFit/>
          </a:bodyPr>
          <a:p>
            <a:pPr>
              <a:spcBef>
                <a:spcPct val="50000"/>
              </a:spcBef>
            </a:pPr>
            <a:r>
              <a:rPr lang="en-US" altLang="zh-CN">
                <a:latin typeface="Arial" panose="020B0604020202020204" pitchFamily="34" charset="0"/>
              </a:rPr>
              <a:t>7)S290</a:t>
            </a:r>
            <a:r>
              <a:rPr lang="zh-CN" altLang="en-US" dirty="0">
                <a:latin typeface="Arial" panose="020B0604020202020204" pitchFamily="34" charset="0"/>
              </a:rPr>
              <a:t>钢管外径为</a:t>
            </a:r>
            <a:r>
              <a:rPr lang="en-US" altLang="zh-CN">
                <a:latin typeface="Arial" panose="020B0604020202020204" pitchFamily="34" charset="0"/>
              </a:rPr>
              <a:t>20mm</a:t>
            </a:r>
            <a:r>
              <a:rPr lang="zh-CN" altLang="en-US" dirty="0">
                <a:latin typeface="Arial" panose="020B0604020202020204" pitchFamily="34" charset="0"/>
              </a:rPr>
              <a:t>，壁厚为</a:t>
            </a:r>
            <a:r>
              <a:rPr lang="en-US" altLang="zh-CN">
                <a:latin typeface="Arial" panose="020B0604020202020204" pitchFamily="34" charset="0"/>
              </a:rPr>
              <a:t>12mm</a:t>
            </a:r>
            <a:r>
              <a:rPr lang="zh-CN" altLang="en-US" dirty="0">
                <a:latin typeface="Arial" panose="020B0604020202020204" pitchFamily="34" charset="0"/>
              </a:rPr>
              <a:t>，水平固定位置，使用</a:t>
            </a:r>
            <a:r>
              <a:rPr lang="en-US" altLang="zh-CN">
                <a:latin typeface="Arial" panose="020B0604020202020204" pitchFamily="34" charset="0"/>
              </a:rPr>
              <a:t>E××10</a:t>
            </a:r>
            <a:r>
              <a:rPr lang="zh-CN" altLang="en-US" dirty="0">
                <a:latin typeface="Arial" panose="020B0604020202020204" pitchFamily="34" charset="0"/>
              </a:rPr>
              <a:t>焊条向下焊打底，背面没有衬垫，焊缝金属厚度为</a:t>
            </a:r>
            <a:r>
              <a:rPr lang="en-US" altLang="zh-CN">
                <a:latin typeface="Arial" panose="020B0604020202020204" pitchFamily="34" charset="0"/>
              </a:rPr>
              <a:t>4mm</a:t>
            </a:r>
            <a:r>
              <a:rPr lang="zh-CN" altLang="en-US" dirty="0">
                <a:latin typeface="Arial" panose="020B0604020202020204" pitchFamily="34" charset="0"/>
              </a:rPr>
              <a:t>，然后采用药芯焊丝自动焊，焊机无自动跟踪，进行多道多层焊填满坡口。项目代号为：</a:t>
            </a:r>
            <a:r>
              <a:rPr lang="en-US" altLang="zh-CN">
                <a:latin typeface="Arial" panose="020B0604020202020204" pitchFamily="34" charset="0"/>
              </a:rPr>
              <a:t>SMAW-Ⅱ-5GX-4/320-F2</a:t>
            </a:r>
            <a:r>
              <a:rPr lang="zh-CN" altLang="en-US" dirty="0">
                <a:latin typeface="Arial" panose="020B0604020202020204" pitchFamily="34" charset="0"/>
              </a:rPr>
              <a:t>和</a:t>
            </a:r>
            <a:r>
              <a:rPr lang="en-US" altLang="zh-CN">
                <a:latin typeface="Arial" panose="020B0604020202020204" pitchFamily="34" charset="0"/>
              </a:rPr>
              <a:t>FCAW-5G(K)-07109</a:t>
            </a:r>
            <a:r>
              <a:rPr lang="zh-CN" altLang="en-US" dirty="0">
                <a:latin typeface="Arial" panose="020B0604020202020204" pitchFamily="34" charset="0"/>
              </a:rPr>
              <a:t>。</a:t>
            </a:r>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1799"/>
                                        </p:tgtEl>
                                        <p:attrNameLst>
                                          <p:attrName>style.visibility</p:attrName>
                                        </p:attrNameLst>
                                      </p:cBhvr>
                                      <p:to>
                                        <p:strVal val="visible"/>
                                      </p:to>
                                    </p:set>
                                    <p:animEffect transition="in" filter="wipe(left)">
                                      <p:cBhvr>
                                        <p:cTn id="7" dur="500"/>
                                        <p:tgtEl>
                                          <p:spTgt spid="16179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1800"/>
                                        </p:tgtEl>
                                        <p:attrNameLst>
                                          <p:attrName>style.visibility</p:attrName>
                                        </p:attrNameLst>
                                      </p:cBhvr>
                                      <p:to>
                                        <p:strVal val="visible"/>
                                      </p:to>
                                    </p:set>
                                    <p:animEffect transition="in" filter="wipe(left)">
                                      <p:cBhvr>
                                        <p:cTn id="12" dur="500"/>
                                        <p:tgtEl>
                                          <p:spTgt spid="16180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1801"/>
                                        </p:tgtEl>
                                        <p:attrNameLst>
                                          <p:attrName>style.visibility</p:attrName>
                                        </p:attrNameLst>
                                      </p:cBhvr>
                                      <p:to>
                                        <p:strVal val="visible"/>
                                      </p:to>
                                    </p:set>
                                    <p:animEffect transition="in" filter="wipe(left)">
                                      <p:cBhvr>
                                        <p:cTn id="17" dur="500"/>
                                        <p:tgtEl>
                                          <p:spTgt spid="1618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9" grpId="0"/>
      <p:bldP spid="161800" grpId="0"/>
      <p:bldP spid="16180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3.4.2</a:t>
            </a:r>
            <a:r>
              <a:rPr lang="zh-CN" altLang="en-US" sz="2400" b="1" dirty="0">
                <a:solidFill>
                  <a:srgbClr val="FFFFFF"/>
                </a:solidFill>
                <a:latin typeface="黑体" panose="02010609060101010101" pitchFamily="49" charset="-122"/>
                <a:ea typeface="黑体" panose="02010609060101010101" pitchFamily="49" charset="-122"/>
              </a:rPr>
              <a:t>行业技能证书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62821"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5.</a:t>
            </a:r>
            <a:r>
              <a:rPr lang="zh-CN" altLang="en-US" sz="2400" b="1" dirty="0">
                <a:latin typeface="黑体" panose="02010609060101010101" pitchFamily="49" charset="-122"/>
                <a:ea typeface="黑体" panose="02010609060101010101" pitchFamily="49" charset="-122"/>
              </a:rPr>
              <a:t>焊工证项目代号意义</a:t>
            </a:r>
            <a:endParaRPr lang="zh-CN" altLang="en-US" sz="2400" dirty="0">
              <a:latin typeface="黑体" panose="02010609060101010101" pitchFamily="49" charset="-122"/>
              <a:ea typeface="黑体" panose="02010609060101010101" pitchFamily="49" charset="-122"/>
            </a:endParaRPr>
          </a:p>
        </p:txBody>
      </p:sp>
      <p:sp>
        <p:nvSpPr>
          <p:cNvPr id="162822" name="矩形 162821"/>
          <p:cNvSpPr/>
          <p:nvPr/>
        </p:nvSpPr>
        <p:spPr>
          <a:xfrm>
            <a:off x="1042988" y="2205038"/>
            <a:ext cx="2660650" cy="366712"/>
          </a:xfrm>
          <a:prstGeom prst="rect">
            <a:avLst/>
          </a:prstGeom>
          <a:noFill/>
          <a:ln w="9525">
            <a:noFill/>
          </a:ln>
        </p:spPr>
        <p:txBody>
          <a:bodyPr wrap="none" anchor="ctr" anchorCtr="0">
            <a:spAutoFit/>
          </a:bodyPr>
          <a:p>
            <a:pPr eaLnBrk="0" hangingPunct="0"/>
            <a:r>
              <a:rPr lang="zh-CN" altLang="en-US" dirty="0">
                <a:latin typeface="Arial" panose="020B0604020202020204" pitchFamily="34" charset="0"/>
              </a:rPr>
              <a:t>（</a:t>
            </a:r>
            <a:r>
              <a:rPr lang="en-US" altLang="zh-CN">
                <a:latin typeface="Arial" panose="020B0604020202020204" pitchFamily="34" charset="0"/>
              </a:rPr>
              <a:t>3</a:t>
            </a:r>
            <a:r>
              <a:rPr lang="zh-CN" altLang="en-US" dirty="0">
                <a:latin typeface="Arial" panose="020B0604020202020204" pitchFamily="34" charset="0"/>
              </a:rPr>
              <a:t>）项目代号应用举例 </a:t>
            </a:r>
            <a:endParaRPr lang="zh-CN" altLang="en-US" dirty="0">
              <a:latin typeface="Arial" panose="020B0604020202020204" pitchFamily="34" charset="0"/>
            </a:endParaRPr>
          </a:p>
        </p:txBody>
      </p:sp>
      <p:sp>
        <p:nvSpPr>
          <p:cNvPr id="162823" name="文本框 162822"/>
          <p:cNvSpPr txBox="1"/>
          <p:nvPr/>
        </p:nvSpPr>
        <p:spPr>
          <a:xfrm>
            <a:off x="827088" y="2781300"/>
            <a:ext cx="7489825" cy="1520825"/>
          </a:xfrm>
          <a:prstGeom prst="rect">
            <a:avLst/>
          </a:prstGeom>
          <a:noFill/>
          <a:ln w="9525">
            <a:noFill/>
          </a:ln>
        </p:spPr>
        <p:txBody>
          <a:bodyPr>
            <a:spAutoFit/>
          </a:bodyPr>
          <a:p>
            <a:pPr>
              <a:lnSpc>
                <a:spcPct val="130000"/>
              </a:lnSpc>
              <a:spcBef>
                <a:spcPct val="50000"/>
              </a:spcBef>
            </a:pPr>
            <a:r>
              <a:rPr lang="en-US" altLang="zh-CN">
                <a:latin typeface="微软雅黑" panose="020B0503020204020204" pitchFamily="34" charset="-122"/>
                <a:ea typeface="微软雅黑" panose="020B0503020204020204" pitchFamily="34" charset="-122"/>
              </a:rPr>
              <a:t>7)S290</a:t>
            </a:r>
            <a:r>
              <a:rPr lang="zh-CN" altLang="en-US" dirty="0">
                <a:latin typeface="微软雅黑" panose="020B0503020204020204" pitchFamily="34" charset="-122"/>
                <a:ea typeface="微软雅黑" panose="020B0503020204020204" pitchFamily="34" charset="-122"/>
              </a:rPr>
              <a:t>钢管外径为</a:t>
            </a:r>
            <a:r>
              <a:rPr lang="en-US" altLang="zh-CN">
                <a:latin typeface="微软雅黑" panose="020B0503020204020204" pitchFamily="34" charset="-122"/>
                <a:ea typeface="微软雅黑" panose="020B0503020204020204" pitchFamily="34" charset="-122"/>
              </a:rPr>
              <a:t>20mm</a:t>
            </a:r>
            <a:r>
              <a:rPr lang="zh-CN" altLang="en-US" dirty="0">
                <a:latin typeface="微软雅黑" panose="020B0503020204020204" pitchFamily="34" charset="-122"/>
                <a:ea typeface="微软雅黑" panose="020B0503020204020204" pitchFamily="34" charset="-122"/>
              </a:rPr>
              <a:t>，壁厚为</a:t>
            </a:r>
            <a:r>
              <a:rPr lang="en-US" altLang="zh-CN">
                <a:latin typeface="微软雅黑" panose="020B0503020204020204" pitchFamily="34" charset="-122"/>
                <a:ea typeface="微软雅黑" panose="020B0503020204020204" pitchFamily="34" charset="-122"/>
              </a:rPr>
              <a:t>12mm</a:t>
            </a:r>
            <a:r>
              <a:rPr lang="zh-CN" altLang="en-US" dirty="0">
                <a:latin typeface="微软雅黑" panose="020B0503020204020204" pitchFamily="34" charset="-122"/>
                <a:ea typeface="微软雅黑" panose="020B0503020204020204" pitchFamily="34" charset="-122"/>
              </a:rPr>
              <a:t>，水平固定位置，使用</a:t>
            </a:r>
            <a:r>
              <a:rPr lang="en-US" altLang="zh-CN">
                <a:latin typeface="微软雅黑" panose="020B0503020204020204" pitchFamily="34" charset="-122"/>
                <a:ea typeface="微软雅黑" panose="020B0503020204020204" pitchFamily="34" charset="-122"/>
              </a:rPr>
              <a:t>E××10</a:t>
            </a:r>
            <a:r>
              <a:rPr lang="zh-CN" altLang="en-US" dirty="0">
                <a:latin typeface="微软雅黑" panose="020B0503020204020204" pitchFamily="34" charset="-122"/>
                <a:ea typeface="微软雅黑" panose="020B0503020204020204" pitchFamily="34" charset="-122"/>
              </a:rPr>
              <a:t>焊条向下焊打底，背面没有衬垫，焊缝金属厚度为</a:t>
            </a:r>
            <a:r>
              <a:rPr lang="en-US" altLang="zh-CN">
                <a:latin typeface="微软雅黑" panose="020B0503020204020204" pitchFamily="34" charset="-122"/>
                <a:ea typeface="微软雅黑" panose="020B0503020204020204" pitchFamily="34" charset="-122"/>
              </a:rPr>
              <a:t>4mm</a:t>
            </a:r>
            <a:r>
              <a:rPr lang="zh-CN" altLang="en-US" dirty="0">
                <a:latin typeface="微软雅黑" panose="020B0503020204020204" pitchFamily="34" charset="-122"/>
                <a:ea typeface="微软雅黑" panose="020B0503020204020204" pitchFamily="34" charset="-122"/>
              </a:rPr>
              <a:t>，然后采用药芯焊丝自动焊，焊机无自动跟踪，进行多道多层焊填满坡口。项目代号为：</a:t>
            </a:r>
            <a:r>
              <a:rPr lang="en-US" altLang="zh-CN">
                <a:latin typeface="微软雅黑" panose="020B0503020204020204" pitchFamily="34" charset="-122"/>
                <a:ea typeface="微软雅黑" panose="020B0503020204020204" pitchFamily="34" charset="-122"/>
              </a:rPr>
              <a:t>SMAW-Ⅱ-5GX-4/320-F2</a:t>
            </a:r>
            <a:r>
              <a:rPr lang="zh-CN" altLang="en-US" dirty="0">
                <a:latin typeface="微软雅黑" panose="020B0503020204020204" pitchFamily="34" charset="-122"/>
                <a:ea typeface="微软雅黑" panose="020B0503020204020204" pitchFamily="34" charset="-122"/>
              </a:rPr>
              <a:t>和</a:t>
            </a:r>
            <a:r>
              <a:rPr lang="en-US" altLang="zh-CN">
                <a:latin typeface="微软雅黑" panose="020B0503020204020204" pitchFamily="34" charset="-122"/>
                <a:ea typeface="微软雅黑" panose="020B0503020204020204" pitchFamily="34" charset="-122"/>
              </a:rPr>
              <a:t>FCAW-5G(K)-07109</a:t>
            </a:r>
            <a:r>
              <a:rPr lang="zh-CN" altLang="en-US"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162824" name="文本框 162823"/>
          <p:cNvSpPr txBox="1"/>
          <p:nvPr/>
        </p:nvSpPr>
        <p:spPr>
          <a:xfrm>
            <a:off x="827088" y="4508500"/>
            <a:ext cx="7056437" cy="1163638"/>
          </a:xfrm>
          <a:prstGeom prst="rect">
            <a:avLst/>
          </a:prstGeom>
          <a:noFill/>
          <a:ln w="9525">
            <a:noFill/>
          </a:ln>
        </p:spPr>
        <p:txBody>
          <a:bodyPr>
            <a:spAutoFit/>
          </a:bodyPr>
          <a:p>
            <a:pPr>
              <a:lnSpc>
                <a:spcPct val="130000"/>
              </a:lnSpc>
              <a:spcBef>
                <a:spcPct val="50000"/>
              </a:spcBef>
            </a:pPr>
            <a:r>
              <a:rPr lang="en-US" altLang="zh-CN">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板厚为</a:t>
            </a:r>
            <a:r>
              <a:rPr lang="en-US" altLang="zh-CN">
                <a:latin typeface="微软雅黑" panose="020B0503020204020204" pitchFamily="34" charset="-122"/>
                <a:ea typeface="微软雅黑" panose="020B0503020204020204" pitchFamily="34" charset="-122"/>
              </a:rPr>
              <a:t>16mm</a:t>
            </a:r>
            <a:r>
              <a:rPr lang="zh-CN" altLang="en-US" dirty="0">
                <a:latin typeface="微软雅黑" panose="020B0503020204020204" pitchFamily="34" charset="-122"/>
                <a:ea typeface="微软雅黑" panose="020B0503020204020204" pitchFamily="34" charset="-122"/>
              </a:rPr>
              <a:t>的</a:t>
            </a:r>
            <a:r>
              <a:rPr lang="en-US" altLang="zh-CN">
                <a:latin typeface="微软雅黑" panose="020B0503020204020204" pitchFamily="34" charset="-122"/>
                <a:ea typeface="微软雅黑" panose="020B0503020204020204" pitchFamily="34" charset="-122"/>
              </a:rPr>
              <a:t>06Crl9Ni10</a:t>
            </a:r>
            <a:r>
              <a:rPr lang="zh-CN" altLang="en-US" dirty="0">
                <a:latin typeface="微软雅黑" panose="020B0503020204020204" pitchFamily="34" charset="-122"/>
                <a:ea typeface="微软雅黑" panose="020B0503020204020204" pitchFamily="34" charset="-122"/>
              </a:rPr>
              <a:t>钢板，采用埋弧自动焊平焊，背面加焊剂垫，焊机无自动跟踪，焊丝为</a:t>
            </a:r>
            <a:r>
              <a:rPr lang="en-US" altLang="zh-CN">
                <a:latin typeface="微软雅黑" panose="020B0503020204020204" pitchFamily="34" charset="-122"/>
                <a:ea typeface="微软雅黑" panose="020B0503020204020204" pitchFamily="34" charset="-122"/>
              </a:rPr>
              <a:t>H0Cr21Nil0Ti</a:t>
            </a:r>
            <a:r>
              <a:rPr lang="zh-CN" altLang="en-US" dirty="0">
                <a:latin typeface="微软雅黑" panose="020B0503020204020204" pitchFamily="34" charset="-122"/>
                <a:ea typeface="微软雅黑" panose="020B0503020204020204" pitchFamily="34" charset="-122"/>
              </a:rPr>
              <a:t>，焊剂为</a:t>
            </a:r>
            <a:r>
              <a:rPr lang="en-US" altLang="zh-CN">
                <a:latin typeface="微软雅黑" panose="020B0503020204020204" pitchFamily="34" charset="-122"/>
                <a:ea typeface="微软雅黑" panose="020B0503020204020204" pitchFamily="34" charset="-122"/>
              </a:rPr>
              <a:t>HJ260</a:t>
            </a:r>
            <a:r>
              <a:rPr lang="zh-CN" altLang="en-US" dirty="0">
                <a:latin typeface="微软雅黑" panose="020B0503020204020204" pitchFamily="34" charset="-122"/>
                <a:ea typeface="微软雅黑" panose="020B0503020204020204" pitchFamily="34" charset="-122"/>
              </a:rPr>
              <a:t>，单面施焊二层，填满坡口，项目代号为：</a:t>
            </a:r>
            <a:r>
              <a:rPr lang="en-US" altLang="zh-CN">
                <a:latin typeface="微软雅黑" panose="020B0503020204020204" pitchFamily="34" charset="-122"/>
                <a:ea typeface="微软雅黑" panose="020B0503020204020204" pitchFamily="34" charset="-122"/>
              </a:rPr>
              <a:t>SAW-1G(K)-07/09</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2823"/>
                                        </p:tgtEl>
                                        <p:attrNameLst>
                                          <p:attrName>style.visibility</p:attrName>
                                        </p:attrNameLst>
                                      </p:cBhvr>
                                      <p:to>
                                        <p:strVal val="visible"/>
                                      </p:to>
                                    </p:set>
                                    <p:animEffect transition="in" filter="wipe(down)">
                                      <p:cBhvr>
                                        <p:cTn id="7" dur="500"/>
                                        <p:tgtEl>
                                          <p:spTgt spid="1628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2824"/>
                                        </p:tgtEl>
                                        <p:attrNameLst>
                                          <p:attrName>style.visibility</p:attrName>
                                        </p:attrNameLst>
                                      </p:cBhvr>
                                      <p:to>
                                        <p:strVal val="visible"/>
                                      </p:to>
                                    </p:set>
                                    <p:animEffect transition="in" filter="wipe(left)">
                                      <p:cBhvr>
                                        <p:cTn id="12" dur="500"/>
                                        <p:tgtEl>
                                          <p:spTgt spid="162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23" grpId="0"/>
      <p:bldP spid="1628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3.4.3</a:t>
            </a:r>
            <a:r>
              <a:rPr lang="zh-CN" altLang="en-US" sz="2400" b="1" dirty="0">
                <a:solidFill>
                  <a:srgbClr val="FFFFFF"/>
                </a:solidFill>
                <a:latin typeface="黑体" panose="02010609060101010101" pitchFamily="49" charset="-122"/>
                <a:ea typeface="黑体" panose="02010609060101010101" pitchFamily="49" charset="-122"/>
              </a:rPr>
              <a:t>焊接职业道德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63845"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1.</a:t>
            </a:r>
            <a:r>
              <a:rPr lang="zh-CN" altLang="en-US" sz="2400" b="1" dirty="0">
                <a:latin typeface="黑体" panose="02010609060101010101" pitchFamily="49" charset="-122"/>
                <a:ea typeface="黑体" panose="02010609060101010101" pitchFamily="49" charset="-122"/>
              </a:rPr>
              <a:t>职业道德的基本概念</a:t>
            </a:r>
            <a:endParaRPr lang="zh-CN" altLang="en-US" sz="2400" dirty="0">
              <a:latin typeface="黑体" panose="02010609060101010101" pitchFamily="49" charset="-122"/>
              <a:ea typeface="黑体" panose="02010609060101010101" pitchFamily="49" charset="-122"/>
            </a:endParaRPr>
          </a:p>
        </p:txBody>
      </p:sp>
      <p:sp>
        <p:nvSpPr>
          <p:cNvPr id="163846" name="文本框 163845"/>
          <p:cNvSpPr txBox="1"/>
          <p:nvPr/>
        </p:nvSpPr>
        <p:spPr>
          <a:xfrm>
            <a:off x="1042988" y="2420938"/>
            <a:ext cx="7273925" cy="1878012"/>
          </a:xfrm>
          <a:prstGeom prst="rect">
            <a:avLst/>
          </a:prstGeom>
          <a:noFill/>
          <a:ln w="9525">
            <a:noFill/>
          </a:ln>
        </p:spPr>
        <p:txBody>
          <a:bodyPr>
            <a:spAutoFit/>
          </a:bodyPr>
          <a:p>
            <a:pPr>
              <a:lnSpc>
                <a:spcPct val="130000"/>
              </a:lnSpc>
              <a:spcBef>
                <a:spcPct val="50000"/>
              </a:spcBef>
            </a:pPr>
            <a:r>
              <a:rPr lang="zh-CN" altLang="en-US" dirty="0">
                <a:latin typeface="微软雅黑" panose="020B0503020204020204" pitchFamily="34" charset="-122"/>
                <a:ea typeface="微软雅黑" panose="020B0503020204020204" pitchFamily="34" charset="-122"/>
              </a:rPr>
              <a:t>       职业道德是社会道德求在全社会各行各业行为和职业关系中的具体体现，也是整个社会道德生活的重要组成部分。它是从事一定职业的个人，在工作和劳动的过程中，所应遵循的、与其职业活动紧密联系的道德原则和规范的总和。它既是对本职业人员在职业活动中的行为要求，又是本职业应该对全社会所承担的道德责任与义务。 </a:t>
            </a:r>
            <a:endParaRPr lang="zh-CN" altLang="en-US" dirty="0">
              <a:latin typeface="微软雅黑" panose="020B0503020204020204" pitchFamily="34" charset="-122"/>
              <a:ea typeface="微软雅黑" panose="020B0503020204020204" pitchFamily="34" charset="-122"/>
            </a:endParaRPr>
          </a:p>
        </p:txBody>
      </p:sp>
      <p:sp>
        <p:nvSpPr>
          <p:cNvPr id="163847" name="文本框 163846"/>
          <p:cNvSpPr txBox="1"/>
          <p:nvPr/>
        </p:nvSpPr>
        <p:spPr>
          <a:xfrm>
            <a:off x="1116013" y="4724400"/>
            <a:ext cx="7127875" cy="1163638"/>
          </a:xfrm>
          <a:prstGeom prst="rect">
            <a:avLst/>
          </a:prstGeom>
          <a:noFill/>
          <a:ln w="9525">
            <a:noFill/>
          </a:ln>
        </p:spPr>
        <p:txBody>
          <a:bodyPr>
            <a:spAutoFit/>
          </a:bodyPr>
          <a:p>
            <a:pPr>
              <a:lnSpc>
                <a:spcPct val="130000"/>
              </a:lnSpc>
              <a:spcBef>
                <a:spcPct val="50000"/>
              </a:spcBef>
            </a:pPr>
            <a:r>
              <a:rPr lang="zh-CN" altLang="en-US" dirty="0">
                <a:latin typeface="微软雅黑" panose="020B0503020204020204" pitchFamily="34" charset="-122"/>
                <a:ea typeface="微软雅黑" panose="020B0503020204020204" pitchFamily="34" charset="-122"/>
              </a:rPr>
              <a:t>       焊工的职业道德是：从事焊工职业的人员，在完成焊接工作及相关的各项工作过程中，从思想到工作行为所必须遵守的道德规范和行为准则。 </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45"/>
                                        </p:tgtEl>
                                        <p:attrNameLst>
                                          <p:attrName>style.visibility</p:attrName>
                                        </p:attrNameLst>
                                      </p:cBhvr>
                                      <p:to>
                                        <p:strVal val="visible"/>
                                      </p:to>
                                    </p:set>
                                    <p:animEffect transition="in" filter="wipe(left)">
                                      <p:cBhvr>
                                        <p:cTn id="12" dur="500"/>
                                        <p:tgtEl>
                                          <p:spTgt spid="16384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846"/>
                                        </p:tgtEl>
                                        <p:attrNameLst>
                                          <p:attrName>style.visibility</p:attrName>
                                        </p:attrNameLst>
                                      </p:cBhvr>
                                      <p:to>
                                        <p:strVal val="visible"/>
                                      </p:to>
                                    </p:set>
                                    <p:animEffect transition="in" filter="wipe(left)">
                                      <p:cBhvr>
                                        <p:cTn id="17" dur="500"/>
                                        <p:tgtEl>
                                          <p:spTgt spid="16384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3847"/>
                                        </p:tgtEl>
                                        <p:attrNameLst>
                                          <p:attrName>style.visibility</p:attrName>
                                        </p:attrNameLst>
                                      </p:cBhvr>
                                      <p:to>
                                        <p:strVal val="visible"/>
                                      </p:to>
                                    </p:set>
                                    <p:animEffect transition="in" filter="wipe(left)">
                                      <p:cBhvr>
                                        <p:cTn id="22" dur="500"/>
                                        <p:tgtEl>
                                          <p:spTgt spid="163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3845" grpId="0"/>
      <p:bldP spid="163846" grpId="0"/>
      <p:bldP spid="1638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3.4.3</a:t>
            </a:r>
            <a:r>
              <a:rPr lang="zh-CN" altLang="en-US" sz="2400" b="1" dirty="0">
                <a:solidFill>
                  <a:srgbClr val="FFFFFF"/>
                </a:solidFill>
                <a:latin typeface="黑体" panose="02010609060101010101" pitchFamily="49" charset="-122"/>
                <a:ea typeface="黑体" panose="02010609060101010101" pitchFamily="49" charset="-122"/>
              </a:rPr>
              <a:t>焊接职业道德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64869"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2.</a:t>
            </a:r>
            <a:r>
              <a:rPr lang="zh-CN" altLang="en-US" sz="2400" b="1" dirty="0">
                <a:latin typeface="黑体" panose="02010609060101010101" pitchFamily="49" charset="-122"/>
                <a:ea typeface="黑体" panose="02010609060101010101" pitchFamily="49" charset="-122"/>
              </a:rPr>
              <a:t>职业道德的意义</a:t>
            </a:r>
            <a:endParaRPr lang="zh-CN" altLang="en-US" sz="2400" dirty="0">
              <a:latin typeface="黑体" panose="02010609060101010101" pitchFamily="49" charset="-122"/>
              <a:ea typeface="黑体" panose="02010609060101010101" pitchFamily="49" charset="-122"/>
            </a:endParaRPr>
          </a:p>
        </p:txBody>
      </p:sp>
      <p:sp>
        <p:nvSpPr>
          <p:cNvPr id="164870" name="文本框 164869"/>
          <p:cNvSpPr txBox="1"/>
          <p:nvPr/>
        </p:nvSpPr>
        <p:spPr>
          <a:xfrm>
            <a:off x="1042988" y="2393950"/>
            <a:ext cx="6769100" cy="806450"/>
          </a:xfrm>
          <a:prstGeom prst="rect">
            <a:avLst/>
          </a:prstGeom>
          <a:noFill/>
          <a:ln w="9525">
            <a:noFill/>
          </a:ln>
        </p:spPr>
        <p:txBody>
          <a:bodyPr>
            <a:spAutoFit/>
          </a:bodyPr>
          <a:p>
            <a:pPr>
              <a:lnSpc>
                <a:spcPct val="130000"/>
              </a:lnSpc>
              <a:spcBef>
                <a:spcPct val="50000"/>
              </a:spcBef>
            </a:pPr>
            <a:r>
              <a:rPr lang="en-US" altLang="zh-CN">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有利于推动社会主义物质文明和精神文明建设    社会主义职业道德是社会主义精神文明建设的一个重要突破口。</a:t>
            </a:r>
            <a:r>
              <a:rPr lang="zh-CN" altLang="en-US" dirty="0">
                <a:latin typeface="Arial" panose="020B0604020202020204" pitchFamily="34" charset="0"/>
              </a:rPr>
              <a:t> </a:t>
            </a:r>
            <a:endParaRPr lang="zh-CN" altLang="en-US" dirty="0">
              <a:latin typeface="Arial" panose="020B0604020202020204" pitchFamily="34" charset="0"/>
            </a:endParaRPr>
          </a:p>
        </p:txBody>
      </p:sp>
      <p:sp>
        <p:nvSpPr>
          <p:cNvPr id="164872" name="文本框 164871"/>
          <p:cNvSpPr txBox="1"/>
          <p:nvPr/>
        </p:nvSpPr>
        <p:spPr>
          <a:xfrm>
            <a:off x="1042988" y="3357563"/>
            <a:ext cx="6553200" cy="1520825"/>
          </a:xfrm>
          <a:prstGeom prst="rect">
            <a:avLst/>
          </a:prstGeom>
          <a:noFill/>
          <a:ln w="9525">
            <a:noFill/>
          </a:ln>
        </p:spPr>
        <p:txBody>
          <a:bodyPr>
            <a:spAutoFit/>
          </a:bodyPr>
          <a:p>
            <a:pPr>
              <a:lnSpc>
                <a:spcPct val="130000"/>
              </a:lnSpc>
              <a:spcBef>
                <a:spcPct val="50000"/>
              </a:spcBef>
            </a:pPr>
            <a:r>
              <a:rPr lang="en-US" altLang="zh-CN">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）有利于企业的自身建设和发展  企业的职业道德水平的提高，可以直接促进企业的自身建设和发展，因为一个企业的信誉，要靠在本企业职工的职业道德来维护，这些人员的职业道德水平越高。</a:t>
            </a:r>
            <a:r>
              <a:rPr lang="zh-CN" altLang="en-US" dirty="0">
                <a:latin typeface="Arial" panose="020B0604020202020204" pitchFamily="34" charset="0"/>
              </a:rPr>
              <a:t> </a:t>
            </a:r>
            <a:endParaRPr lang="zh-CN" altLang="en-US" dirty="0">
              <a:latin typeface="Arial" panose="020B0604020202020204" pitchFamily="34" charset="0"/>
            </a:endParaRPr>
          </a:p>
        </p:txBody>
      </p:sp>
      <p:sp>
        <p:nvSpPr>
          <p:cNvPr id="164873" name="文本框 164872"/>
          <p:cNvSpPr txBox="1"/>
          <p:nvPr/>
        </p:nvSpPr>
        <p:spPr>
          <a:xfrm>
            <a:off x="1071563" y="4956175"/>
            <a:ext cx="6911975" cy="806450"/>
          </a:xfrm>
          <a:prstGeom prst="rect">
            <a:avLst/>
          </a:prstGeom>
          <a:noFill/>
          <a:ln w="9525">
            <a:noFill/>
          </a:ln>
        </p:spPr>
        <p:txBody>
          <a:bodyPr>
            <a:spAutoFit/>
          </a:bodyPr>
          <a:p>
            <a:pPr>
              <a:lnSpc>
                <a:spcPct val="130000"/>
              </a:lnSpc>
              <a:spcBef>
                <a:spcPct val="50000"/>
              </a:spcBef>
            </a:pPr>
            <a:r>
              <a:rPr lang="en-US" altLang="zh-CN">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）有利于个人的提高和发展  社会主义职业道德的本质，就是要求劳动者树立社会主义劳动态度，实行按劳取酬。</a:t>
            </a:r>
            <a:r>
              <a:rPr lang="zh-CN" altLang="en-US" dirty="0">
                <a:latin typeface="Arial" panose="020B0604020202020204" pitchFamily="34" charset="0"/>
              </a:rPr>
              <a:t> </a:t>
            </a:r>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4869"/>
                                        </p:tgtEl>
                                        <p:attrNameLst>
                                          <p:attrName>style.visibility</p:attrName>
                                        </p:attrNameLst>
                                      </p:cBhvr>
                                      <p:to>
                                        <p:strVal val="visible"/>
                                      </p:to>
                                    </p:set>
                                    <p:animEffect transition="in" filter="wipe(left)">
                                      <p:cBhvr>
                                        <p:cTn id="7" dur="500"/>
                                        <p:tgtEl>
                                          <p:spTgt spid="1648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4870"/>
                                        </p:tgtEl>
                                        <p:attrNameLst>
                                          <p:attrName>style.visibility</p:attrName>
                                        </p:attrNameLst>
                                      </p:cBhvr>
                                      <p:to>
                                        <p:strVal val="visible"/>
                                      </p:to>
                                    </p:set>
                                    <p:animEffect transition="in" filter="wipe(left)">
                                      <p:cBhvr>
                                        <p:cTn id="12" dur="500"/>
                                        <p:tgtEl>
                                          <p:spTgt spid="16487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4872"/>
                                        </p:tgtEl>
                                        <p:attrNameLst>
                                          <p:attrName>style.visibility</p:attrName>
                                        </p:attrNameLst>
                                      </p:cBhvr>
                                      <p:to>
                                        <p:strVal val="visible"/>
                                      </p:to>
                                    </p:set>
                                    <p:animEffect transition="in" filter="wipe(left)">
                                      <p:cBhvr>
                                        <p:cTn id="17" dur="500"/>
                                        <p:tgtEl>
                                          <p:spTgt spid="16487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4873"/>
                                        </p:tgtEl>
                                        <p:attrNameLst>
                                          <p:attrName>style.visibility</p:attrName>
                                        </p:attrNameLst>
                                      </p:cBhvr>
                                      <p:to>
                                        <p:strVal val="visible"/>
                                      </p:to>
                                    </p:set>
                                    <p:animEffect transition="in" filter="wipe(left)">
                                      <p:cBhvr>
                                        <p:cTn id="22" dur="500"/>
                                        <p:tgtEl>
                                          <p:spTgt spid="1648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9" grpId="0"/>
      <p:bldP spid="164870" grpId="0"/>
      <p:bldP spid="164872" grpId="0"/>
      <p:bldP spid="16487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3.4.3</a:t>
            </a:r>
            <a:r>
              <a:rPr lang="zh-CN" altLang="en-US" sz="2400" b="1" dirty="0">
                <a:solidFill>
                  <a:srgbClr val="FFFFFF"/>
                </a:solidFill>
                <a:latin typeface="黑体" panose="02010609060101010101" pitchFamily="49" charset="-122"/>
                <a:ea typeface="黑体" panose="02010609060101010101" pitchFamily="49" charset="-122"/>
              </a:rPr>
              <a:t>焊接职业道德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65893"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3.</a:t>
            </a:r>
            <a:r>
              <a:rPr lang="zh-CN" altLang="en-US" sz="2400" b="1" dirty="0">
                <a:latin typeface="黑体" panose="02010609060101010101" pitchFamily="49" charset="-122"/>
                <a:ea typeface="黑体" panose="02010609060101010101" pitchFamily="49" charset="-122"/>
              </a:rPr>
              <a:t>焊工职业守则</a:t>
            </a:r>
            <a:endParaRPr lang="zh-CN" altLang="en-US" sz="2400" dirty="0">
              <a:latin typeface="黑体" panose="02010609060101010101" pitchFamily="49" charset="-122"/>
              <a:ea typeface="黑体" panose="02010609060101010101" pitchFamily="49" charset="-122"/>
            </a:endParaRPr>
          </a:p>
        </p:txBody>
      </p:sp>
      <p:sp>
        <p:nvSpPr>
          <p:cNvPr id="165894" name="文本框 165893"/>
          <p:cNvSpPr txBox="1"/>
          <p:nvPr/>
        </p:nvSpPr>
        <p:spPr>
          <a:xfrm>
            <a:off x="827088" y="2349500"/>
            <a:ext cx="7559675" cy="3806825"/>
          </a:xfrm>
          <a:prstGeom prst="rect">
            <a:avLst/>
          </a:prstGeom>
          <a:noFill/>
          <a:ln w="9525">
            <a:noFill/>
          </a:ln>
        </p:spPr>
        <p:txBody>
          <a:bodyPr>
            <a:spAutoFit/>
          </a:bodyPr>
          <a:p>
            <a:pPr>
              <a:lnSpc>
                <a:spcPct val="150000"/>
              </a:lnSpc>
            </a:pPr>
            <a:r>
              <a:rPr lang="en-US" altLang="zh-CN">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）遵守国家政策、法律和法规；遵守企业的有关规章制度。</a:t>
            </a:r>
            <a:endParaRPr lang="zh-CN" altLang="en-US"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）爱岗敬业，忠于职守，认真、自觉地履行各项职责。</a:t>
            </a:r>
            <a:endParaRPr lang="zh-CN" altLang="en-US"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）工作认真负责，吃苦耐劳、严于律己。</a:t>
            </a:r>
            <a:endParaRPr lang="zh-CN" altLang="en-US"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）刻苦专研业务，认真学习专业知识，重视岗位技能训练，努力提高劳动者素质。</a:t>
            </a:r>
            <a:endParaRPr lang="zh-CN" altLang="en-US"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）谦虚谨慎，团结合作，主动配合工作。</a:t>
            </a:r>
            <a:endParaRPr lang="zh-CN" altLang="en-US"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）严格执行焊接工艺文件和岗位规章，重视安全生产，保证产品质量。</a:t>
            </a:r>
            <a:endParaRPr lang="zh-CN" altLang="en-US" dirty="0">
              <a:latin typeface="微软雅黑" panose="020B0503020204020204" pitchFamily="34" charset="-122"/>
              <a:ea typeface="微软雅黑" panose="020B0503020204020204" pitchFamily="34" charset="-122"/>
            </a:endParaRPr>
          </a:p>
          <a:p>
            <a:pPr>
              <a:lnSpc>
                <a:spcPct val="150000"/>
              </a:lnSpc>
            </a:pPr>
            <a:r>
              <a:rPr lang="en-US" altLang="zh-CN">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）坚持文明生产，创造一个清洁、文明、事宜的工作环境，塑造良好的企业形象。</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5893"/>
                                        </p:tgtEl>
                                        <p:attrNameLst>
                                          <p:attrName>style.visibility</p:attrName>
                                        </p:attrNameLst>
                                      </p:cBhvr>
                                      <p:to>
                                        <p:strVal val="visible"/>
                                      </p:to>
                                    </p:set>
                                    <p:animEffect transition="in" filter="wipe(left)">
                                      <p:cBhvr>
                                        <p:cTn id="7" dur="500"/>
                                        <p:tgtEl>
                                          <p:spTgt spid="16589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5894"/>
                                        </p:tgtEl>
                                        <p:attrNameLst>
                                          <p:attrName>style.visibility</p:attrName>
                                        </p:attrNameLst>
                                      </p:cBhvr>
                                      <p:to>
                                        <p:strVal val="visible"/>
                                      </p:to>
                                    </p:set>
                                    <p:animEffect transition="in" filter="wipe(left)">
                                      <p:cBhvr>
                                        <p:cTn id="12" dur="500"/>
                                        <p:tgtEl>
                                          <p:spTgt spid="165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3" grpId="0"/>
      <p:bldP spid="16589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3.4.4</a:t>
            </a:r>
            <a:r>
              <a:rPr lang="zh-CN" altLang="en-US" sz="2400" b="1" dirty="0">
                <a:solidFill>
                  <a:srgbClr val="FFFFFF"/>
                </a:solidFill>
                <a:latin typeface="黑体" panose="02010609060101010101" pitchFamily="49" charset="-122"/>
                <a:ea typeface="黑体" panose="02010609060101010101" pitchFamily="49" charset="-122"/>
              </a:rPr>
              <a:t>把创新融入焊接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66917"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1.</a:t>
            </a:r>
            <a:r>
              <a:rPr lang="zh-CN" altLang="en-US" sz="2400" b="1" dirty="0">
                <a:latin typeface="黑体" panose="02010609060101010101" pitchFamily="49" charset="-122"/>
                <a:ea typeface="黑体" panose="02010609060101010101" pitchFamily="49" charset="-122"/>
              </a:rPr>
              <a:t>创新在焊接领域的重要性</a:t>
            </a:r>
            <a:endParaRPr lang="zh-CN" altLang="en-US" sz="2400" dirty="0">
              <a:latin typeface="黑体" panose="02010609060101010101" pitchFamily="49" charset="-122"/>
              <a:ea typeface="黑体" panose="02010609060101010101" pitchFamily="49" charset="-122"/>
            </a:endParaRPr>
          </a:p>
        </p:txBody>
      </p:sp>
      <p:sp>
        <p:nvSpPr>
          <p:cNvPr id="166918" name="文本框 166917"/>
          <p:cNvSpPr txBox="1"/>
          <p:nvPr/>
        </p:nvSpPr>
        <p:spPr>
          <a:xfrm>
            <a:off x="323850" y="2349500"/>
            <a:ext cx="8497888" cy="3663950"/>
          </a:xfrm>
          <a:prstGeom prst="rect">
            <a:avLst/>
          </a:prstGeom>
          <a:noFill/>
          <a:ln w="9525">
            <a:noFill/>
          </a:ln>
        </p:spPr>
        <p:txBody>
          <a:bodyPr>
            <a:spAutoFit/>
          </a:bodyPr>
          <a:p>
            <a:pPr>
              <a:lnSpc>
                <a:spcPct val="130000"/>
              </a:lnSpc>
            </a:pPr>
            <a:r>
              <a:rPr lang="zh-CN" altLang="en-US" dirty="0">
                <a:latin typeface="微软雅黑" panose="020B0503020204020204" pitchFamily="34" charset="-122"/>
                <a:ea typeface="微软雅黑" panose="020B0503020204020204" pitchFamily="34" charset="-122"/>
              </a:rPr>
              <a:t>       日本在</a:t>
            </a:r>
            <a:r>
              <a:rPr lang="en-US" altLang="zh-CN">
                <a:latin typeface="微软雅黑" panose="020B0503020204020204" pitchFamily="34" charset="-122"/>
                <a:ea typeface="微软雅黑" panose="020B0503020204020204" pitchFamily="34" charset="-122"/>
              </a:rPr>
              <a:t>1972</a:t>
            </a:r>
            <a:r>
              <a:rPr lang="zh-CN" altLang="en-US" dirty="0">
                <a:latin typeface="微软雅黑" panose="020B0503020204020204" pitchFamily="34" charset="-122"/>
                <a:ea typeface="微软雅黑" panose="020B0503020204020204" pitchFamily="34" charset="-122"/>
              </a:rPr>
              <a:t>年第一次国际全球石油危机之后，开始引进、吸收美国的机器人技术，政府资助产学研结合大力发展本国的工业机器人产业，很快几家技术较强的电子、电器公司转型成为日本的工业机器人骨干企业，如安川</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电机</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、松下</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电器</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FANAC(</a:t>
            </a:r>
            <a:r>
              <a:rPr lang="zh-CN" altLang="en-US" dirty="0">
                <a:latin typeface="微软雅黑" panose="020B0503020204020204" pitchFamily="34" charset="-122"/>
                <a:ea typeface="微软雅黑" panose="020B0503020204020204" pitchFamily="34" charset="-122"/>
              </a:rPr>
              <a:t>数控</a:t>
            </a:r>
            <a:r>
              <a:rPr lang="en-US" altLang="zh-CN">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等。对日本的产品提、经济发展做出了巨大贡献。</a:t>
            </a:r>
            <a:endParaRPr lang="zh-CN" altLang="en-US" dirty="0">
              <a:latin typeface="微软雅黑" panose="020B0503020204020204" pitchFamily="34" charset="-122"/>
              <a:ea typeface="微软雅黑" panose="020B0503020204020204" pitchFamily="34" charset="-122"/>
            </a:endParaRPr>
          </a:p>
          <a:p>
            <a:pPr>
              <a:lnSpc>
                <a:spcPct val="130000"/>
              </a:lnSpc>
            </a:pPr>
            <a:r>
              <a:rPr lang="zh-CN" altLang="en-US" dirty="0">
                <a:latin typeface="微软雅黑" panose="020B0503020204020204" pitchFamily="34" charset="-122"/>
                <a:ea typeface="微软雅黑" panose="020B0503020204020204" pitchFamily="34" charset="-122"/>
              </a:rPr>
              <a:t>       韩国于</a:t>
            </a:r>
            <a:r>
              <a:rPr lang="en-US" altLang="zh-CN">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世纪</a:t>
            </a:r>
            <a:r>
              <a:rPr lang="en-US" altLang="zh-CN">
                <a:latin typeface="微软雅黑" panose="020B0503020204020204" pitchFamily="34" charset="-122"/>
                <a:ea typeface="微软雅黑" panose="020B0503020204020204" pitchFamily="34" charset="-122"/>
              </a:rPr>
              <a:t>80</a:t>
            </a:r>
            <a:r>
              <a:rPr lang="zh-CN" altLang="en-US" dirty="0">
                <a:latin typeface="微软雅黑" panose="020B0503020204020204" pitchFamily="34" charset="-122"/>
                <a:ea typeface="微软雅黑" panose="020B0503020204020204" pitchFamily="34" charset="-122"/>
              </a:rPr>
              <a:t>年代末开始大力发展工业机器人技术，在政府的资助和引导下，由现代重工集团牵头，到</a:t>
            </a:r>
            <a:r>
              <a:rPr lang="en-US" altLang="zh-CN">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世纪</a:t>
            </a:r>
            <a:r>
              <a:rPr lang="en-US" altLang="zh-CN">
                <a:latin typeface="微软雅黑" panose="020B0503020204020204" pitchFamily="34" charset="-122"/>
                <a:ea typeface="微软雅黑" panose="020B0503020204020204" pitchFamily="34" charset="-122"/>
              </a:rPr>
              <a:t>90</a:t>
            </a:r>
            <a:r>
              <a:rPr lang="zh-CN" altLang="en-US" dirty="0">
                <a:latin typeface="微软雅黑" panose="020B0503020204020204" pitchFamily="34" charset="-122"/>
                <a:ea typeface="微软雅黑" panose="020B0503020204020204" pitchFamily="34" charset="-122"/>
              </a:rPr>
              <a:t>年代末用了</a:t>
            </a:r>
            <a:r>
              <a:rPr lang="en-US" altLang="zh-CN">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年的时间形成自己的工业机器人体系。</a:t>
            </a:r>
            <a:endParaRPr lang="zh-CN" altLang="en-US" dirty="0">
              <a:latin typeface="微软雅黑" panose="020B0503020204020204" pitchFamily="34" charset="-122"/>
              <a:ea typeface="微软雅黑" panose="020B0503020204020204" pitchFamily="34" charset="-122"/>
            </a:endParaRPr>
          </a:p>
          <a:p>
            <a:pPr>
              <a:lnSpc>
                <a:spcPct val="130000"/>
              </a:lnSpc>
            </a:pPr>
            <a:r>
              <a:rPr lang="zh-CN" altLang="en-US" dirty="0">
                <a:latin typeface="微软雅黑" panose="020B0503020204020204" pitchFamily="34" charset="-122"/>
                <a:ea typeface="微软雅黑" panose="020B0503020204020204" pitchFamily="34" charset="-122"/>
              </a:rPr>
              <a:t>       中国从</a:t>
            </a:r>
            <a:r>
              <a:rPr lang="en-US" altLang="zh-CN">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世纪</a:t>
            </a:r>
            <a:r>
              <a:rPr lang="en-US" altLang="zh-CN">
                <a:latin typeface="微软雅黑" panose="020B0503020204020204" pitchFamily="34" charset="-122"/>
                <a:ea typeface="微软雅黑" panose="020B0503020204020204" pitchFamily="34" charset="-122"/>
              </a:rPr>
              <a:t>80</a:t>
            </a:r>
            <a:r>
              <a:rPr lang="zh-CN" altLang="en-US" dirty="0">
                <a:latin typeface="微软雅黑" panose="020B0503020204020204" pitchFamily="34" charset="-122"/>
                <a:ea typeface="微软雅黑" panose="020B0503020204020204" pitchFamily="34" charset="-122"/>
              </a:rPr>
              <a:t>年代开始，国家连续投入几亿元的资金，花了近</a:t>
            </a:r>
            <a:r>
              <a:rPr lang="en-US" altLang="zh-CN">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年的时间，但是由于工作过于学术化，至今连一个能批量生产具有中国自主知识产权的工业机器人的企业都没有建立，形成巨大的反差。</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6917"/>
                                        </p:tgtEl>
                                        <p:attrNameLst>
                                          <p:attrName>style.visibility</p:attrName>
                                        </p:attrNameLst>
                                      </p:cBhvr>
                                      <p:to>
                                        <p:strVal val="visible"/>
                                      </p:to>
                                    </p:set>
                                    <p:animEffect transition="in" filter="wipe(left)">
                                      <p:cBhvr>
                                        <p:cTn id="12" dur="500"/>
                                        <p:tgtEl>
                                          <p:spTgt spid="1669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6918"/>
                                        </p:tgtEl>
                                        <p:attrNameLst>
                                          <p:attrName>style.visibility</p:attrName>
                                        </p:attrNameLst>
                                      </p:cBhvr>
                                      <p:to>
                                        <p:strVal val="visible"/>
                                      </p:to>
                                    </p:set>
                                    <p:animEffect transition="in" filter="wipe(left)">
                                      <p:cBhvr>
                                        <p:cTn id="17" dur="500"/>
                                        <p:tgtEl>
                                          <p:spTgt spid="166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6917" grpId="0"/>
      <p:bldP spid="1669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3.4.4</a:t>
            </a:r>
            <a:r>
              <a:rPr lang="zh-CN" altLang="en-US" sz="2400" b="1" dirty="0">
                <a:solidFill>
                  <a:srgbClr val="FFFFFF"/>
                </a:solidFill>
                <a:latin typeface="黑体" panose="02010609060101010101" pitchFamily="49" charset="-122"/>
                <a:ea typeface="黑体" panose="02010609060101010101" pitchFamily="49" charset="-122"/>
              </a:rPr>
              <a:t>把创新融入焊接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67941"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2.</a:t>
            </a:r>
            <a:r>
              <a:rPr lang="zh-CN" altLang="en-US" sz="2400" b="1" dirty="0">
                <a:latin typeface="黑体" panose="02010609060101010101" pitchFamily="49" charset="-122"/>
                <a:ea typeface="黑体" panose="02010609060101010101" pitchFamily="49" charset="-122"/>
              </a:rPr>
              <a:t>校园焊接创新</a:t>
            </a:r>
            <a:endParaRPr lang="zh-CN" altLang="en-US" sz="2400" dirty="0">
              <a:latin typeface="黑体" panose="02010609060101010101" pitchFamily="49" charset="-122"/>
              <a:ea typeface="黑体" panose="02010609060101010101" pitchFamily="49" charset="-122"/>
            </a:endParaRPr>
          </a:p>
        </p:txBody>
      </p:sp>
      <p:sp>
        <p:nvSpPr>
          <p:cNvPr id="167942" name="文本框 167941"/>
          <p:cNvSpPr txBox="1"/>
          <p:nvPr/>
        </p:nvSpPr>
        <p:spPr>
          <a:xfrm>
            <a:off x="971550" y="2349500"/>
            <a:ext cx="3311525" cy="366713"/>
          </a:xfrm>
          <a:prstGeom prst="rect">
            <a:avLst/>
          </a:prstGeom>
          <a:noFill/>
          <a:ln w="9525">
            <a:noFill/>
          </a:ln>
        </p:spPr>
        <p:txBody>
          <a:bodyPr>
            <a:spAutoFit/>
          </a:bodyPr>
          <a:p>
            <a:pPr>
              <a:spcBef>
                <a:spcPct val="50000"/>
              </a:spcBef>
            </a:pPr>
            <a:r>
              <a:rPr lang="zh-CN" altLang="en-US" dirty="0">
                <a:latin typeface="微软雅黑" panose="020B0503020204020204" pitchFamily="34" charset="-122"/>
                <a:ea typeface="微软雅黑" panose="020B0503020204020204" pitchFamily="34" charset="-122"/>
              </a:rPr>
              <a:t>案例一、焊接综合实训操作台 </a:t>
            </a:r>
            <a:endParaRPr lang="zh-CN" altLang="en-US" dirty="0">
              <a:latin typeface="微软雅黑" panose="020B0503020204020204" pitchFamily="34" charset="-122"/>
              <a:ea typeface="微软雅黑" panose="020B0503020204020204" pitchFamily="34" charset="-122"/>
            </a:endParaRPr>
          </a:p>
        </p:txBody>
      </p:sp>
      <p:sp>
        <p:nvSpPr>
          <p:cNvPr id="167943" name="文本框 167942"/>
          <p:cNvSpPr txBox="1"/>
          <p:nvPr/>
        </p:nvSpPr>
        <p:spPr>
          <a:xfrm>
            <a:off x="611188" y="2781300"/>
            <a:ext cx="3959225" cy="3663950"/>
          </a:xfrm>
          <a:prstGeom prst="rect">
            <a:avLst/>
          </a:prstGeom>
          <a:noFill/>
          <a:ln w="9525">
            <a:noFill/>
          </a:ln>
        </p:spPr>
        <p:txBody>
          <a:bodyPr>
            <a:spAutoFit/>
          </a:bodyPr>
          <a:p>
            <a:pPr>
              <a:lnSpc>
                <a:spcPct val="130000"/>
              </a:lnSpc>
              <a:spcBef>
                <a:spcPct val="50000"/>
              </a:spcBef>
            </a:pPr>
            <a:r>
              <a:rPr lang="zh-CN" altLang="en-US" dirty="0">
                <a:latin typeface="Arial" panose="020B0604020202020204" pitchFamily="34" charset="0"/>
              </a:rPr>
              <a:t>       </a:t>
            </a:r>
            <a:r>
              <a:rPr lang="zh-CN" altLang="en-US" dirty="0">
                <a:latin typeface="微软雅黑" panose="020B0503020204020204" pitchFamily="34" charset="-122"/>
                <a:ea typeface="微软雅黑" panose="020B0503020204020204" pitchFamily="34" charset="-122"/>
              </a:rPr>
              <a:t>无锡交通高等职业技术学院焊接专业的师生经过反复思考、大量试验，最终制造出全方位焊接夹具，工件装夹能通过整体夹头以</a:t>
            </a:r>
            <a:r>
              <a:rPr lang="en-US" altLang="zh-CN">
                <a:latin typeface="微软雅黑" panose="020B0503020204020204" pitchFamily="34" charset="-122"/>
                <a:ea typeface="微软雅黑" panose="020B0503020204020204" pitchFamily="34" charset="-122"/>
              </a:rPr>
              <a:t>360°</a:t>
            </a:r>
            <a:r>
              <a:rPr lang="zh-CN" altLang="en-US" dirty="0">
                <a:latin typeface="微软雅黑" panose="020B0503020204020204" pitchFamily="34" charset="-122"/>
                <a:ea typeface="微软雅黑" panose="020B0503020204020204" pitchFamily="34" charset="-122"/>
              </a:rPr>
              <a:t>旋转改变方向；夹头以</a:t>
            </a:r>
            <a:r>
              <a:rPr lang="en-US" altLang="zh-CN">
                <a:latin typeface="微软雅黑" panose="020B0503020204020204" pitchFamily="34" charset="-122"/>
                <a:ea typeface="微软雅黑" panose="020B0503020204020204" pitchFamily="34" charset="-122"/>
              </a:rPr>
              <a:t>0°</a:t>
            </a: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45°</a:t>
            </a:r>
            <a:r>
              <a:rPr lang="zh-CN" altLang="en-US" dirty="0">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90°</a:t>
            </a:r>
            <a:r>
              <a:rPr lang="zh-CN" altLang="en-US" dirty="0">
                <a:latin typeface="微软雅黑" panose="020B0503020204020204" pitchFamily="34" charset="-122"/>
                <a:ea typeface="微软雅黑" panose="020B0503020204020204" pitchFamily="34" charset="-122"/>
              </a:rPr>
              <a:t>改变角度，在结合整体夹头以</a:t>
            </a:r>
            <a:r>
              <a:rPr lang="en-US" altLang="zh-CN">
                <a:latin typeface="微软雅黑" panose="020B0503020204020204" pitchFamily="34" charset="-122"/>
                <a:ea typeface="微软雅黑" panose="020B0503020204020204" pitchFamily="34" charset="-122"/>
              </a:rPr>
              <a:t>360°</a:t>
            </a:r>
            <a:r>
              <a:rPr lang="zh-CN" altLang="en-US" dirty="0">
                <a:latin typeface="微软雅黑" panose="020B0503020204020204" pitchFamily="34" charset="-122"/>
                <a:ea typeface="微软雅黑" panose="020B0503020204020204" pitchFamily="34" charset="-122"/>
              </a:rPr>
              <a:t>旋转能达到多方向多角度，很好的解决了各种焊接位置的夹持问题。该套夹具得到专家一致认可，获得第七届国际发明展览会金奖。如图所示。 </a:t>
            </a:r>
            <a:endParaRPr lang="zh-CN" altLang="en-US" dirty="0">
              <a:latin typeface="微软雅黑" panose="020B0503020204020204" pitchFamily="34" charset="-122"/>
              <a:ea typeface="微软雅黑" panose="020B0503020204020204" pitchFamily="34" charset="-122"/>
            </a:endParaRPr>
          </a:p>
        </p:txBody>
      </p:sp>
      <p:grpSp>
        <p:nvGrpSpPr>
          <p:cNvPr id="167978" name="组合 167977"/>
          <p:cNvGrpSpPr/>
          <p:nvPr/>
        </p:nvGrpSpPr>
        <p:grpSpPr>
          <a:xfrm>
            <a:off x="4859338" y="1773238"/>
            <a:ext cx="3605212" cy="4606925"/>
            <a:chOff x="3061" y="1116"/>
            <a:chExt cx="2271" cy="2902"/>
          </a:xfrm>
        </p:grpSpPr>
        <p:pic>
          <p:nvPicPr>
            <p:cNvPr id="167964" name="图片 167963" descr="F2"/>
            <p:cNvPicPr>
              <a:picLocks noChangeAspect="1"/>
            </p:cNvPicPr>
            <p:nvPr/>
          </p:nvPicPr>
          <p:blipFill>
            <a:blip r:embed="rId1"/>
            <a:stretch>
              <a:fillRect/>
            </a:stretch>
          </p:blipFill>
          <p:spPr>
            <a:xfrm>
              <a:off x="3061" y="1117"/>
              <a:ext cx="1209" cy="1684"/>
            </a:xfrm>
            <a:prstGeom prst="rect">
              <a:avLst/>
            </a:prstGeom>
            <a:noFill/>
            <a:ln w="9525">
              <a:noFill/>
            </a:ln>
          </p:spPr>
        </p:pic>
        <p:pic>
          <p:nvPicPr>
            <p:cNvPr id="167965" name="图片 167964" descr="DSCF5585"/>
            <p:cNvPicPr>
              <a:picLocks noChangeAspect="1"/>
            </p:cNvPicPr>
            <p:nvPr/>
          </p:nvPicPr>
          <p:blipFill>
            <a:blip r:embed="rId2"/>
            <a:stretch>
              <a:fillRect/>
            </a:stretch>
          </p:blipFill>
          <p:spPr>
            <a:xfrm>
              <a:off x="4501" y="2052"/>
              <a:ext cx="792" cy="736"/>
            </a:xfrm>
            <a:prstGeom prst="rect">
              <a:avLst/>
            </a:prstGeom>
            <a:noFill/>
            <a:ln w="9525">
              <a:noFill/>
            </a:ln>
          </p:spPr>
        </p:pic>
        <p:pic>
          <p:nvPicPr>
            <p:cNvPr id="167966" name="图片 167965" descr="DSCF5584"/>
            <p:cNvPicPr>
              <a:picLocks noChangeAspect="1"/>
            </p:cNvPicPr>
            <p:nvPr/>
          </p:nvPicPr>
          <p:blipFill>
            <a:blip r:embed="rId3"/>
            <a:stretch>
              <a:fillRect/>
            </a:stretch>
          </p:blipFill>
          <p:spPr>
            <a:xfrm>
              <a:off x="4501" y="1116"/>
              <a:ext cx="792" cy="742"/>
            </a:xfrm>
            <a:prstGeom prst="rect">
              <a:avLst/>
            </a:prstGeom>
            <a:noFill/>
            <a:ln w="9525">
              <a:noFill/>
            </a:ln>
          </p:spPr>
        </p:pic>
        <p:pic>
          <p:nvPicPr>
            <p:cNvPr id="167967" name="图片 167966" descr="DSCF5586"/>
            <p:cNvPicPr>
              <a:picLocks noChangeAspect="1"/>
            </p:cNvPicPr>
            <p:nvPr/>
          </p:nvPicPr>
          <p:blipFill>
            <a:blip r:embed="rId4"/>
            <a:stretch>
              <a:fillRect/>
            </a:stretch>
          </p:blipFill>
          <p:spPr>
            <a:xfrm>
              <a:off x="3107" y="3113"/>
              <a:ext cx="853" cy="737"/>
            </a:xfrm>
            <a:prstGeom prst="rect">
              <a:avLst/>
            </a:prstGeom>
            <a:noFill/>
            <a:ln w="9525">
              <a:noFill/>
            </a:ln>
          </p:spPr>
        </p:pic>
        <p:pic>
          <p:nvPicPr>
            <p:cNvPr id="167968" name="图片 167967" descr="DSCF5587"/>
            <p:cNvPicPr>
              <a:picLocks noChangeAspect="1"/>
            </p:cNvPicPr>
            <p:nvPr/>
          </p:nvPicPr>
          <p:blipFill>
            <a:blip r:embed="rId5"/>
            <a:stretch>
              <a:fillRect/>
            </a:stretch>
          </p:blipFill>
          <p:spPr>
            <a:xfrm>
              <a:off x="4468" y="3113"/>
              <a:ext cx="864" cy="734"/>
            </a:xfrm>
            <a:prstGeom prst="rect">
              <a:avLst/>
            </a:prstGeom>
            <a:noFill/>
            <a:ln w="9525">
              <a:noFill/>
            </a:ln>
          </p:spPr>
        </p:pic>
        <p:sp>
          <p:nvSpPr>
            <p:cNvPr id="167971" name="文本框 167970"/>
            <p:cNvSpPr txBox="1"/>
            <p:nvPr/>
          </p:nvSpPr>
          <p:spPr>
            <a:xfrm>
              <a:off x="3205" y="2801"/>
              <a:ext cx="1008" cy="156"/>
            </a:xfrm>
            <a:prstGeom prst="rect">
              <a:avLst/>
            </a:prstGeom>
            <a:solidFill>
              <a:srgbClr val="FFFFFF"/>
            </a:solidFill>
            <a:ln w="9525">
              <a:noFill/>
            </a:ln>
          </p:spPr>
          <p:txBody>
            <a:bodyPr/>
            <a:p>
              <a:pPr algn="just"/>
              <a:r>
                <a:rPr lang="en-US" altLang="zh-CN" sz="900">
                  <a:latin typeface="Times New Roman" panose="02020603050405020304" pitchFamily="18" charset="0"/>
                </a:rPr>
                <a:t>a)  </a:t>
              </a:r>
              <a:r>
                <a:rPr lang="zh-CN" altLang="en-US" sz="900" dirty="0">
                  <a:latin typeface="Times New Roman" panose="02020603050405020304" pitchFamily="18" charset="0"/>
                </a:rPr>
                <a:t>焊接实训操作平台</a:t>
              </a:r>
              <a:endParaRPr lang="zh-CN" altLang="en-US" sz="900" dirty="0">
                <a:latin typeface="Times New Roman" panose="02020603050405020304" pitchFamily="18" charset="0"/>
              </a:endParaRPr>
            </a:p>
            <a:p>
              <a:endParaRPr lang="zh-CN" altLang="en-US" dirty="0">
                <a:latin typeface="Arial" panose="020B0604020202020204" pitchFamily="34" charset="0"/>
              </a:endParaRPr>
            </a:p>
          </p:txBody>
        </p:sp>
        <p:sp>
          <p:nvSpPr>
            <p:cNvPr id="167972" name="文本框 167971"/>
            <p:cNvSpPr txBox="1"/>
            <p:nvPr/>
          </p:nvSpPr>
          <p:spPr>
            <a:xfrm>
              <a:off x="4645" y="1865"/>
              <a:ext cx="504" cy="156"/>
            </a:xfrm>
            <a:prstGeom prst="rect">
              <a:avLst/>
            </a:prstGeom>
            <a:solidFill>
              <a:srgbClr val="FFFFFF"/>
            </a:solidFill>
            <a:ln w="9525">
              <a:noFill/>
            </a:ln>
          </p:spPr>
          <p:txBody>
            <a:bodyPr/>
            <a:p>
              <a:pPr algn="just"/>
              <a:r>
                <a:rPr lang="en-US" altLang="zh-CN" sz="900">
                  <a:latin typeface="Times New Roman" panose="02020603050405020304" pitchFamily="18" charset="0"/>
                </a:rPr>
                <a:t>b)  </a:t>
              </a:r>
              <a:r>
                <a:rPr lang="zh-CN" altLang="en-US" sz="900" dirty="0">
                  <a:latin typeface="Times New Roman" panose="02020603050405020304" pitchFamily="18" charset="0"/>
                </a:rPr>
                <a:t>平焊</a:t>
              </a:r>
              <a:endParaRPr lang="zh-CN" altLang="en-US" sz="900" dirty="0">
                <a:latin typeface="Times New Roman" panose="02020603050405020304" pitchFamily="18" charset="0"/>
              </a:endParaRPr>
            </a:p>
            <a:p>
              <a:endParaRPr lang="zh-CN" altLang="en-US" dirty="0">
                <a:latin typeface="Arial" panose="020B0604020202020204" pitchFamily="34" charset="0"/>
              </a:endParaRPr>
            </a:p>
          </p:txBody>
        </p:sp>
        <p:sp>
          <p:nvSpPr>
            <p:cNvPr id="167973" name="文本框 167972"/>
            <p:cNvSpPr txBox="1"/>
            <p:nvPr/>
          </p:nvSpPr>
          <p:spPr>
            <a:xfrm>
              <a:off x="3251" y="3856"/>
              <a:ext cx="504" cy="156"/>
            </a:xfrm>
            <a:prstGeom prst="rect">
              <a:avLst/>
            </a:prstGeom>
            <a:solidFill>
              <a:srgbClr val="FFFFFF"/>
            </a:solidFill>
            <a:ln w="9525">
              <a:noFill/>
            </a:ln>
          </p:spPr>
          <p:txBody>
            <a:bodyPr/>
            <a:p>
              <a:pPr algn="just"/>
              <a:r>
                <a:rPr lang="en-US" altLang="zh-CN" sz="900">
                  <a:latin typeface="Times New Roman" panose="02020603050405020304" pitchFamily="18" charset="0"/>
                </a:rPr>
                <a:t>c)  </a:t>
              </a:r>
              <a:r>
                <a:rPr lang="zh-CN" altLang="en-US" sz="900" dirty="0">
                  <a:latin typeface="Times New Roman" panose="02020603050405020304" pitchFamily="18" charset="0"/>
                </a:rPr>
                <a:t>横焊</a:t>
              </a:r>
              <a:endParaRPr lang="zh-CN" altLang="en-US" sz="900" dirty="0">
                <a:latin typeface="Times New Roman" panose="02020603050405020304" pitchFamily="18" charset="0"/>
              </a:endParaRPr>
            </a:p>
            <a:p>
              <a:endParaRPr lang="zh-CN" altLang="en-US" dirty="0">
                <a:latin typeface="Arial" panose="020B0604020202020204" pitchFamily="34" charset="0"/>
              </a:endParaRPr>
            </a:p>
          </p:txBody>
        </p:sp>
        <p:sp>
          <p:nvSpPr>
            <p:cNvPr id="167974" name="文本框 167973"/>
            <p:cNvSpPr txBox="1"/>
            <p:nvPr/>
          </p:nvSpPr>
          <p:spPr>
            <a:xfrm>
              <a:off x="4645" y="2801"/>
              <a:ext cx="504" cy="156"/>
            </a:xfrm>
            <a:prstGeom prst="rect">
              <a:avLst/>
            </a:prstGeom>
            <a:solidFill>
              <a:srgbClr val="FFFFFF"/>
            </a:solidFill>
            <a:ln w="9525">
              <a:noFill/>
            </a:ln>
          </p:spPr>
          <p:txBody>
            <a:bodyPr/>
            <a:p>
              <a:pPr algn="just"/>
              <a:r>
                <a:rPr lang="en-US" altLang="zh-CN" sz="900">
                  <a:latin typeface="Times New Roman" panose="02020603050405020304" pitchFamily="18" charset="0"/>
                </a:rPr>
                <a:t>d)  </a:t>
              </a:r>
              <a:r>
                <a:rPr lang="zh-CN" altLang="en-US" sz="900" dirty="0">
                  <a:latin typeface="Times New Roman" panose="02020603050405020304" pitchFamily="18" charset="0"/>
                </a:rPr>
                <a:t>立焊</a:t>
              </a:r>
              <a:endParaRPr lang="zh-CN" altLang="en-US" sz="900" dirty="0">
                <a:latin typeface="Times New Roman" panose="02020603050405020304" pitchFamily="18" charset="0"/>
              </a:endParaRPr>
            </a:p>
            <a:p>
              <a:endParaRPr lang="zh-CN" altLang="en-US" dirty="0">
                <a:latin typeface="Arial" panose="020B0604020202020204" pitchFamily="34" charset="0"/>
              </a:endParaRPr>
            </a:p>
          </p:txBody>
        </p:sp>
        <p:sp>
          <p:nvSpPr>
            <p:cNvPr id="167975" name="文本框 167974"/>
            <p:cNvSpPr txBox="1"/>
            <p:nvPr/>
          </p:nvSpPr>
          <p:spPr>
            <a:xfrm>
              <a:off x="4612" y="3862"/>
              <a:ext cx="504" cy="156"/>
            </a:xfrm>
            <a:prstGeom prst="rect">
              <a:avLst/>
            </a:prstGeom>
            <a:solidFill>
              <a:srgbClr val="FFFFFF"/>
            </a:solidFill>
            <a:ln w="9525">
              <a:noFill/>
            </a:ln>
          </p:spPr>
          <p:txBody>
            <a:bodyPr/>
            <a:p>
              <a:pPr algn="just"/>
              <a:r>
                <a:rPr lang="en-US" altLang="zh-CN" sz="900">
                  <a:latin typeface="Times New Roman" panose="02020603050405020304" pitchFamily="18" charset="0"/>
                </a:rPr>
                <a:t>e)  </a:t>
              </a:r>
              <a:r>
                <a:rPr lang="zh-CN" altLang="en-US" sz="900" dirty="0">
                  <a:latin typeface="Times New Roman" panose="02020603050405020304" pitchFamily="18" charset="0"/>
                </a:rPr>
                <a:t>仰焊</a:t>
              </a:r>
              <a:endParaRPr lang="zh-CN" altLang="en-US" sz="900" dirty="0">
                <a:latin typeface="Times New Roman" panose="02020603050405020304" pitchFamily="18" charset="0"/>
              </a:endParaRPr>
            </a:p>
            <a:p>
              <a:endParaRPr lang="zh-CN" alt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7941"/>
                                        </p:tgtEl>
                                        <p:attrNameLst>
                                          <p:attrName>style.visibility</p:attrName>
                                        </p:attrNameLst>
                                      </p:cBhvr>
                                      <p:to>
                                        <p:strVal val="visible"/>
                                      </p:to>
                                    </p:set>
                                    <p:animEffect transition="in" filter="wipe(left)">
                                      <p:cBhvr>
                                        <p:cTn id="7" dur="500"/>
                                        <p:tgtEl>
                                          <p:spTgt spid="1679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7942"/>
                                        </p:tgtEl>
                                        <p:attrNameLst>
                                          <p:attrName>style.visibility</p:attrName>
                                        </p:attrNameLst>
                                      </p:cBhvr>
                                      <p:to>
                                        <p:strVal val="visible"/>
                                      </p:to>
                                    </p:set>
                                    <p:animEffect transition="in" filter="wipe(left)">
                                      <p:cBhvr>
                                        <p:cTn id="12" dur="500"/>
                                        <p:tgtEl>
                                          <p:spTgt spid="16794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67943"/>
                                        </p:tgtEl>
                                        <p:attrNameLst>
                                          <p:attrName>style.visibility</p:attrName>
                                        </p:attrNameLst>
                                      </p:cBhvr>
                                      <p:to>
                                        <p:strVal val="visible"/>
                                      </p:to>
                                    </p:set>
                                    <p:animEffect transition="in" filter="wipe(left)">
                                      <p:cBhvr>
                                        <p:cTn id="15" dur="500"/>
                                        <p:tgtEl>
                                          <p:spTgt spid="167943"/>
                                        </p:tgtEl>
                                      </p:cBhvr>
                                    </p:animEffec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167978"/>
                                        </p:tgtEl>
                                        <p:attrNameLst>
                                          <p:attrName>style.visibility</p:attrName>
                                        </p:attrNameLst>
                                      </p:cBhvr>
                                      <p:to>
                                        <p:strVal val="visible"/>
                                      </p:to>
                                    </p:set>
                                    <p:animEffect transition="in" filter="wipe(left)">
                                      <p:cBhvr>
                                        <p:cTn id="19" dur="500"/>
                                        <p:tgtEl>
                                          <p:spTgt spid="167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1" grpId="0"/>
      <p:bldP spid="167942" grpId="0"/>
      <p:bldP spid="16794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3.4.4</a:t>
            </a:r>
            <a:r>
              <a:rPr lang="zh-CN" altLang="en-US" sz="2400" b="1" dirty="0">
                <a:solidFill>
                  <a:srgbClr val="FFFFFF"/>
                </a:solidFill>
                <a:latin typeface="黑体" panose="02010609060101010101" pitchFamily="49" charset="-122"/>
                <a:ea typeface="黑体" panose="02010609060101010101" pitchFamily="49" charset="-122"/>
              </a:rPr>
              <a:t>把创新融入焊接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68965"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2.</a:t>
            </a:r>
            <a:r>
              <a:rPr lang="zh-CN" altLang="en-US" sz="2400" b="1" dirty="0">
                <a:latin typeface="黑体" panose="02010609060101010101" pitchFamily="49" charset="-122"/>
                <a:ea typeface="黑体" panose="02010609060101010101" pitchFamily="49" charset="-122"/>
              </a:rPr>
              <a:t>校园焊接创新</a:t>
            </a:r>
            <a:endParaRPr lang="zh-CN" altLang="en-US" sz="2400" dirty="0">
              <a:latin typeface="黑体" panose="02010609060101010101" pitchFamily="49" charset="-122"/>
              <a:ea typeface="黑体" panose="02010609060101010101" pitchFamily="49" charset="-122"/>
            </a:endParaRPr>
          </a:p>
        </p:txBody>
      </p:sp>
      <p:sp>
        <p:nvSpPr>
          <p:cNvPr id="168966" name="文本框 168965"/>
          <p:cNvSpPr txBox="1"/>
          <p:nvPr/>
        </p:nvSpPr>
        <p:spPr>
          <a:xfrm>
            <a:off x="827088" y="2420938"/>
            <a:ext cx="3959225" cy="3806825"/>
          </a:xfrm>
          <a:prstGeom prst="rect">
            <a:avLst/>
          </a:prstGeom>
          <a:noFill/>
          <a:ln w="9525">
            <a:noFill/>
          </a:ln>
        </p:spPr>
        <p:txBody>
          <a:bodyPr>
            <a:spAutoFit/>
          </a:bodyPr>
          <a:p>
            <a:pPr>
              <a:lnSpc>
                <a:spcPct val="150000"/>
              </a:lnSpc>
            </a:pPr>
            <a:r>
              <a:rPr lang="zh-CN" altLang="en-US" dirty="0">
                <a:latin typeface="微软雅黑" panose="020B0503020204020204" pitchFamily="34" charset="-122"/>
                <a:ea typeface="微软雅黑" panose="020B0503020204020204" pitchFamily="34" charset="-122"/>
              </a:rPr>
              <a:t>   案例二、船舱焊接焊作业安全帽</a:t>
            </a:r>
            <a:endParaRPr lang="zh-CN" altLang="en-US" dirty="0">
              <a:latin typeface="微软雅黑" panose="020B0503020204020204" pitchFamily="34" charset="-122"/>
              <a:ea typeface="微软雅黑" panose="020B0503020204020204" pitchFamily="34" charset="-122"/>
            </a:endParaRPr>
          </a:p>
          <a:p>
            <a:pPr>
              <a:lnSpc>
                <a:spcPct val="150000"/>
              </a:lnSpc>
            </a:pP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       在船舱内进行焊接作业属于特种环境作业，工作空间小，触电、中毒、窒息等危险发生概率高，尤其是船体交叉作业，时有高空坠物伤人。针对该问题，靖江中专的师生将安全帽与焊接面罩有机结合，即不妨碍焊接工作又可有效保护头部。 </a:t>
            </a:r>
            <a:endParaRPr lang="zh-CN" altLang="en-US" dirty="0">
              <a:latin typeface="微软雅黑" panose="020B0503020204020204" pitchFamily="34" charset="-122"/>
              <a:ea typeface="微软雅黑" panose="020B0503020204020204" pitchFamily="34" charset="-122"/>
            </a:endParaRPr>
          </a:p>
        </p:txBody>
      </p:sp>
      <p:pic>
        <p:nvPicPr>
          <p:cNvPr id="168969" name="图片 168968" descr="安全帽"/>
          <p:cNvPicPr>
            <a:picLocks noChangeAspect="1"/>
          </p:cNvPicPr>
          <p:nvPr/>
        </p:nvPicPr>
        <p:blipFill>
          <a:blip r:embed="rId1"/>
          <a:stretch>
            <a:fillRect/>
          </a:stretch>
        </p:blipFill>
        <p:spPr>
          <a:xfrm>
            <a:off x="5292725" y="2924175"/>
            <a:ext cx="2908300" cy="24860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8966"/>
                                        </p:tgtEl>
                                        <p:attrNameLst>
                                          <p:attrName>style.visibility</p:attrName>
                                        </p:attrNameLst>
                                      </p:cBhvr>
                                      <p:to>
                                        <p:strVal val="visible"/>
                                      </p:to>
                                    </p:set>
                                    <p:animEffect transition="in" filter="wipe(left)">
                                      <p:cBhvr>
                                        <p:cTn id="7" dur="500"/>
                                        <p:tgtEl>
                                          <p:spTgt spid="16896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8969"/>
                                        </p:tgtEl>
                                        <p:attrNameLst>
                                          <p:attrName>style.visibility</p:attrName>
                                        </p:attrNameLst>
                                      </p:cBhvr>
                                      <p:to>
                                        <p:strVal val="visible"/>
                                      </p:to>
                                    </p:set>
                                    <p:animEffect transition="in" filter="wipe(left)">
                                      <p:cBhvr>
                                        <p:cTn id="12" dur="500"/>
                                        <p:tgtEl>
                                          <p:spTgt spid="168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68313" y="908050"/>
            <a:ext cx="6767513" cy="57626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r>
              <a:rPr lang="en-US" altLang="zh-CN" sz="2400" b="1">
                <a:solidFill>
                  <a:srgbClr val="FFFFFF"/>
                </a:solidFill>
                <a:latin typeface="黑体" panose="02010609060101010101" pitchFamily="49" charset="-122"/>
                <a:ea typeface="黑体" panose="02010609060101010101" pitchFamily="49" charset="-122"/>
              </a:rPr>
              <a:t>3.4.4</a:t>
            </a:r>
            <a:r>
              <a:rPr lang="zh-CN" altLang="en-US" sz="2400" b="1" dirty="0">
                <a:solidFill>
                  <a:srgbClr val="FFFFFF"/>
                </a:solidFill>
                <a:latin typeface="黑体" panose="02010609060101010101" pitchFamily="49" charset="-122"/>
                <a:ea typeface="黑体" panose="02010609060101010101" pitchFamily="49" charset="-122"/>
              </a:rPr>
              <a:t>把创新融入焊接 </a:t>
            </a:r>
            <a:endParaRPr lang="zh-CN" altLang="zh-CN" sz="2400" b="1" dirty="0">
              <a:solidFill>
                <a:srgbClr val="FFFFFF"/>
              </a:solidFill>
              <a:latin typeface="黑体" panose="02010609060101010101" pitchFamily="49" charset="-122"/>
              <a:ea typeface="黑体" panose="02010609060101010101" pitchFamily="49" charset="-122"/>
            </a:endParaRPr>
          </a:p>
        </p:txBody>
      </p:sp>
      <p:sp>
        <p:nvSpPr>
          <p:cNvPr id="169989" name="矩形 2"/>
          <p:cNvSpPr/>
          <p:nvPr/>
        </p:nvSpPr>
        <p:spPr>
          <a:xfrm>
            <a:off x="684213" y="1628775"/>
            <a:ext cx="4895850" cy="457200"/>
          </a:xfrm>
          <a:prstGeom prst="rect">
            <a:avLst/>
          </a:prstGeom>
          <a:noFill/>
          <a:ln w="9525">
            <a:noFill/>
          </a:ln>
        </p:spPr>
        <p:txBody>
          <a:bodyPr>
            <a:spAutoFit/>
          </a:bodyPr>
          <a:p>
            <a:r>
              <a:rPr lang="en-US" altLang="zh-CN" sz="2400" b="1">
                <a:latin typeface="黑体" panose="02010609060101010101" pitchFamily="49" charset="-122"/>
                <a:ea typeface="黑体" panose="02010609060101010101" pitchFamily="49" charset="-122"/>
              </a:rPr>
              <a:t>3.</a:t>
            </a:r>
            <a:r>
              <a:rPr lang="zh-CN" altLang="en-US" sz="2400" b="1" dirty="0">
                <a:latin typeface="黑体" panose="02010609060101010101" pitchFamily="49" charset="-122"/>
                <a:ea typeface="黑体" panose="02010609060101010101" pitchFamily="49" charset="-122"/>
              </a:rPr>
              <a:t>学生创意作品</a:t>
            </a:r>
            <a:endParaRPr lang="zh-CN" altLang="en-US" sz="2400" dirty="0">
              <a:latin typeface="黑体" panose="02010609060101010101" pitchFamily="49" charset="-122"/>
              <a:ea typeface="黑体" panose="02010609060101010101" pitchFamily="49" charset="-122"/>
            </a:endParaRPr>
          </a:p>
        </p:txBody>
      </p:sp>
      <p:grpSp>
        <p:nvGrpSpPr>
          <p:cNvPr id="170005" name="组合 170004"/>
          <p:cNvGrpSpPr/>
          <p:nvPr/>
        </p:nvGrpSpPr>
        <p:grpSpPr>
          <a:xfrm>
            <a:off x="684213" y="2205038"/>
            <a:ext cx="7361237" cy="4238625"/>
            <a:chOff x="521" y="1298"/>
            <a:chExt cx="4637" cy="2670"/>
          </a:xfrm>
        </p:grpSpPr>
        <p:pic>
          <p:nvPicPr>
            <p:cNvPr id="169992" name="图片 169991" descr="IMG_4453"/>
            <p:cNvPicPr>
              <a:picLocks noChangeAspect="1"/>
            </p:cNvPicPr>
            <p:nvPr/>
          </p:nvPicPr>
          <p:blipFill>
            <a:blip r:embed="rId1"/>
            <a:stretch>
              <a:fillRect/>
            </a:stretch>
          </p:blipFill>
          <p:spPr>
            <a:xfrm>
              <a:off x="521" y="2895"/>
              <a:ext cx="1275" cy="848"/>
            </a:xfrm>
            <a:prstGeom prst="rect">
              <a:avLst/>
            </a:prstGeom>
            <a:noFill/>
            <a:ln w="9525">
              <a:noFill/>
            </a:ln>
          </p:spPr>
        </p:pic>
        <p:pic>
          <p:nvPicPr>
            <p:cNvPr id="169993" name="图片 169992" descr="IMG_4460"/>
            <p:cNvPicPr>
              <a:picLocks noChangeAspect="1"/>
            </p:cNvPicPr>
            <p:nvPr/>
          </p:nvPicPr>
          <p:blipFill>
            <a:blip r:embed="rId2"/>
            <a:stretch>
              <a:fillRect/>
            </a:stretch>
          </p:blipFill>
          <p:spPr>
            <a:xfrm>
              <a:off x="2134" y="1298"/>
              <a:ext cx="1029" cy="1298"/>
            </a:xfrm>
            <a:prstGeom prst="rect">
              <a:avLst/>
            </a:prstGeom>
            <a:noFill/>
            <a:ln w="9525">
              <a:noFill/>
            </a:ln>
          </p:spPr>
        </p:pic>
        <p:pic>
          <p:nvPicPr>
            <p:cNvPr id="169994" name="图片 169993" descr="IMG_4470"/>
            <p:cNvPicPr>
              <a:picLocks noChangeAspect="1"/>
            </p:cNvPicPr>
            <p:nvPr/>
          </p:nvPicPr>
          <p:blipFill>
            <a:blip r:embed="rId3"/>
            <a:stretch>
              <a:fillRect/>
            </a:stretch>
          </p:blipFill>
          <p:spPr>
            <a:xfrm>
              <a:off x="2019" y="2895"/>
              <a:ext cx="1296" cy="857"/>
            </a:xfrm>
            <a:prstGeom prst="rect">
              <a:avLst/>
            </a:prstGeom>
            <a:noFill/>
            <a:ln w="9525">
              <a:noFill/>
            </a:ln>
          </p:spPr>
        </p:pic>
        <p:pic>
          <p:nvPicPr>
            <p:cNvPr id="169995" name="图片 169994" descr="IMG_4469"/>
            <p:cNvPicPr>
              <a:picLocks noChangeAspect="1"/>
            </p:cNvPicPr>
            <p:nvPr/>
          </p:nvPicPr>
          <p:blipFill>
            <a:blip r:embed="rId4"/>
            <a:stretch>
              <a:fillRect/>
            </a:stretch>
          </p:blipFill>
          <p:spPr>
            <a:xfrm>
              <a:off x="3833" y="2886"/>
              <a:ext cx="1325" cy="869"/>
            </a:xfrm>
            <a:prstGeom prst="rect">
              <a:avLst/>
            </a:prstGeom>
            <a:noFill/>
            <a:ln w="9525">
              <a:noFill/>
            </a:ln>
          </p:spPr>
        </p:pic>
        <p:pic>
          <p:nvPicPr>
            <p:cNvPr id="169996" name="图片 169995" descr="IMG_4472"/>
            <p:cNvPicPr>
              <a:picLocks noChangeAspect="1"/>
            </p:cNvPicPr>
            <p:nvPr/>
          </p:nvPicPr>
          <p:blipFill>
            <a:blip r:embed="rId5"/>
            <a:stretch>
              <a:fillRect/>
            </a:stretch>
          </p:blipFill>
          <p:spPr>
            <a:xfrm>
              <a:off x="3787" y="1480"/>
              <a:ext cx="1291" cy="863"/>
            </a:xfrm>
            <a:prstGeom prst="rect">
              <a:avLst/>
            </a:prstGeom>
            <a:noFill/>
            <a:ln w="9525">
              <a:noFill/>
            </a:ln>
          </p:spPr>
        </p:pic>
        <p:pic>
          <p:nvPicPr>
            <p:cNvPr id="169997" name="图片 169996" descr="IMG_4446"/>
            <p:cNvPicPr>
              <a:picLocks noChangeAspect="1"/>
            </p:cNvPicPr>
            <p:nvPr/>
          </p:nvPicPr>
          <p:blipFill>
            <a:blip r:embed="rId6"/>
            <a:stretch>
              <a:fillRect/>
            </a:stretch>
          </p:blipFill>
          <p:spPr>
            <a:xfrm>
              <a:off x="635" y="1298"/>
              <a:ext cx="1091" cy="1296"/>
            </a:xfrm>
            <a:prstGeom prst="rect">
              <a:avLst/>
            </a:prstGeom>
            <a:noFill/>
            <a:ln w="9525">
              <a:noFill/>
            </a:ln>
          </p:spPr>
        </p:pic>
        <p:sp>
          <p:nvSpPr>
            <p:cNvPr id="169998" name="文本框 169997"/>
            <p:cNvSpPr txBox="1"/>
            <p:nvPr/>
          </p:nvSpPr>
          <p:spPr>
            <a:xfrm>
              <a:off x="982" y="2645"/>
              <a:ext cx="403" cy="175"/>
            </a:xfrm>
            <a:prstGeom prst="rect">
              <a:avLst/>
            </a:prstGeom>
            <a:solidFill>
              <a:srgbClr val="FFFFFF"/>
            </a:solidFill>
            <a:ln w="9525">
              <a:noFill/>
            </a:ln>
          </p:spPr>
          <p:txBody>
            <a:bodyPr/>
            <a:p>
              <a:pPr algn="just"/>
              <a:r>
                <a:rPr lang="en-US" altLang="zh-CN" sz="900">
                  <a:latin typeface="Times New Roman" panose="02020603050405020304" pitchFamily="18" charset="0"/>
                </a:rPr>
                <a:t>a)  </a:t>
              </a:r>
              <a:r>
                <a:rPr lang="zh-CN" altLang="en-US" sz="900" dirty="0">
                  <a:latin typeface="Times New Roman" panose="02020603050405020304" pitchFamily="18" charset="0"/>
                </a:rPr>
                <a:t>浑天</a:t>
              </a:r>
              <a:endParaRPr lang="zh-CN" altLang="en-US" dirty="0">
                <a:latin typeface="Arial" panose="020B0604020202020204" pitchFamily="34" charset="0"/>
              </a:endParaRPr>
            </a:p>
          </p:txBody>
        </p:sp>
        <p:sp>
          <p:nvSpPr>
            <p:cNvPr id="169999" name="文本框 169998"/>
            <p:cNvSpPr txBox="1"/>
            <p:nvPr/>
          </p:nvSpPr>
          <p:spPr>
            <a:xfrm>
              <a:off x="2422" y="2645"/>
              <a:ext cx="403" cy="175"/>
            </a:xfrm>
            <a:prstGeom prst="rect">
              <a:avLst/>
            </a:prstGeom>
            <a:solidFill>
              <a:srgbClr val="FFFFFF"/>
            </a:solidFill>
            <a:ln w="9525">
              <a:noFill/>
            </a:ln>
          </p:spPr>
          <p:txBody>
            <a:bodyPr/>
            <a:p>
              <a:pPr algn="just"/>
              <a:r>
                <a:rPr lang="en-US" altLang="zh-CN" sz="900">
                  <a:latin typeface="Times New Roman" panose="02020603050405020304" pitchFamily="18" charset="0"/>
                </a:rPr>
                <a:t>b)  </a:t>
              </a:r>
              <a:r>
                <a:rPr lang="zh-CN" altLang="en-US" sz="900" dirty="0">
                  <a:latin typeface="Times New Roman" panose="02020603050405020304" pitchFamily="18" charset="0"/>
                </a:rPr>
                <a:t>独轮</a:t>
              </a:r>
              <a:endParaRPr lang="zh-CN" altLang="en-US" dirty="0">
                <a:latin typeface="Arial" panose="020B0604020202020204" pitchFamily="34" charset="0"/>
              </a:endParaRPr>
            </a:p>
          </p:txBody>
        </p:sp>
        <p:sp>
          <p:nvSpPr>
            <p:cNvPr id="170000" name="文本框 169999"/>
            <p:cNvSpPr txBox="1"/>
            <p:nvPr/>
          </p:nvSpPr>
          <p:spPr>
            <a:xfrm>
              <a:off x="982" y="3793"/>
              <a:ext cx="403" cy="175"/>
            </a:xfrm>
            <a:prstGeom prst="rect">
              <a:avLst/>
            </a:prstGeom>
            <a:solidFill>
              <a:srgbClr val="FFFFFF"/>
            </a:solidFill>
            <a:ln w="9525">
              <a:noFill/>
            </a:ln>
          </p:spPr>
          <p:txBody>
            <a:bodyPr/>
            <a:p>
              <a:pPr algn="just"/>
              <a:r>
                <a:rPr lang="en-US" altLang="zh-CN" sz="900">
                  <a:latin typeface="Times New Roman" panose="02020603050405020304" pitchFamily="18" charset="0"/>
                </a:rPr>
                <a:t>c)  </a:t>
              </a:r>
              <a:r>
                <a:rPr lang="zh-CN" altLang="en-US" sz="900" dirty="0">
                  <a:latin typeface="Times New Roman" panose="02020603050405020304" pitchFamily="18" charset="0"/>
                </a:rPr>
                <a:t>自行</a:t>
              </a:r>
              <a:endParaRPr lang="zh-CN" altLang="en-US" dirty="0">
                <a:latin typeface="Arial" panose="020B0604020202020204" pitchFamily="34" charset="0"/>
              </a:endParaRPr>
            </a:p>
          </p:txBody>
        </p:sp>
        <p:sp>
          <p:nvSpPr>
            <p:cNvPr id="170001" name="文本框 170000"/>
            <p:cNvSpPr txBox="1"/>
            <p:nvPr/>
          </p:nvSpPr>
          <p:spPr>
            <a:xfrm>
              <a:off x="2422" y="3793"/>
              <a:ext cx="403" cy="175"/>
            </a:xfrm>
            <a:prstGeom prst="rect">
              <a:avLst/>
            </a:prstGeom>
            <a:solidFill>
              <a:srgbClr val="FFFFFF"/>
            </a:solidFill>
            <a:ln w="9525">
              <a:noFill/>
            </a:ln>
          </p:spPr>
          <p:txBody>
            <a:bodyPr/>
            <a:p>
              <a:pPr algn="just"/>
              <a:r>
                <a:rPr lang="en-US" altLang="zh-CN" sz="900">
                  <a:latin typeface="Times New Roman" panose="02020603050405020304" pitchFamily="18" charset="0"/>
                </a:rPr>
                <a:t>d)  </a:t>
              </a:r>
              <a:r>
                <a:rPr lang="zh-CN" altLang="en-US" sz="900" dirty="0">
                  <a:latin typeface="Times New Roman" panose="02020603050405020304" pitchFamily="18" charset="0"/>
                </a:rPr>
                <a:t>滑雪</a:t>
              </a:r>
              <a:endParaRPr lang="zh-CN" altLang="en-US" sz="900" dirty="0">
                <a:latin typeface="Times New Roman" panose="02020603050405020304" pitchFamily="18" charset="0"/>
              </a:endParaRPr>
            </a:p>
            <a:p>
              <a:endParaRPr lang="zh-CN" altLang="en-US" dirty="0">
                <a:latin typeface="Arial" panose="020B0604020202020204" pitchFamily="34" charset="0"/>
              </a:endParaRPr>
            </a:p>
          </p:txBody>
        </p:sp>
        <p:sp>
          <p:nvSpPr>
            <p:cNvPr id="170002" name="文本框 170001"/>
            <p:cNvSpPr txBox="1"/>
            <p:nvPr/>
          </p:nvSpPr>
          <p:spPr>
            <a:xfrm>
              <a:off x="4267" y="2378"/>
              <a:ext cx="519" cy="175"/>
            </a:xfrm>
            <a:prstGeom prst="rect">
              <a:avLst/>
            </a:prstGeom>
            <a:solidFill>
              <a:srgbClr val="FFFFFF"/>
            </a:solidFill>
            <a:ln w="9525">
              <a:noFill/>
            </a:ln>
          </p:spPr>
          <p:txBody>
            <a:bodyPr/>
            <a:p>
              <a:pPr algn="just"/>
              <a:r>
                <a:rPr lang="en-US" altLang="zh-CN" sz="900">
                  <a:latin typeface="Times New Roman" panose="02020603050405020304" pitchFamily="18" charset="0"/>
                </a:rPr>
                <a:t>e)  </a:t>
              </a:r>
              <a:r>
                <a:rPr lang="zh-CN" altLang="en-US" sz="900" dirty="0">
                  <a:latin typeface="Times New Roman" panose="02020603050405020304" pitchFamily="18" charset="0"/>
                </a:rPr>
                <a:t>沙滩排</a:t>
              </a:r>
              <a:endParaRPr lang="zh-CN" altLang="en-US" dirty="0">
                <a:latin typeface="Arial" panose="020B0604020202020204" pitchFamily="34" charset="0"/>
              </a:endParaRPr>
            </a:p>
          </p:txBody>
        </p:sp>
        <p:sp>
          <p:nvSpPr>
            <p:cNvPr id="170003" name="文本框 170002"/>
            <p:cNvSpPr txBox="1"/>
            <p:nvPr/>
          </p:nvSpPr>
          <p:spPr>
            <a:xfrm>
              <a:off x="4294" y="3784"/>
              <a:ext cx="403" cy="175"/>
            </a:xfrm>
            <a:prstGeom prst="rect">
              <a:avLst/>
            </a:prstGeom>
            <a:solidFill>
              <a:srgbClr val="FFFFFF"/>
            </a:solidFill>
            <a:ln w="9525">
              <a:noFill/>
            </a:ln>
          </p:spPr>
          <p:txBody>
            <a:bodyPr/>
            <a:p>
              <a:pPr algn="just"/>
              <a:r>
                <a:rPr lang="en-US" altLang="zh-CN" sz="900">
                  <a:latin typeface="Times New Roman" panose="02020603050405020304" pitchFamily="18" charset="0"/>
                </a:rPr>
                <a:t>f)  </a:t>
              </a:r>
              <a:r>
                <a:rPr lang="zh-CN" altLang="en-US" sz="900" dirty="0">
                  <a:latin typeface="Times New Roman" panose="02020603050405020304" pitchFamily="18" charset="0"/>
                </a:rPr>
                <a:t>击剑</a:t>
              </a:r>
              <a:endParaRPr lang="zh-CN" altLang="en-US" sz="900" dirty="0">
                <a:latin typeface="Times New Roman" panose="02020603050405020304" pitchFamily="18" charset="0"/>
              </a:endParaRPr>
            </a:p>
            <a:p>
              <a:endParaRPr lang="zh-CN" altLang="en-US"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9989"/>
                                        </p:tgtEl>
                                        <p:attrNameLst>
                                          <p:attrName>style.visibility</p:attrName>
                                        </p:attrNameLst>
                                      </p:cBhvr>
                                      <p:to>
                                        <p:strVal val="visible"/>
                                      </p:to>
                                    </p:set>
                                    <p:animEffect transition="in" filter="wipe(left)">
                                      <p:cBhvr>
                                        <p:cTn id="7" dur="500"/>
                                        <p:tgtEl>
                                          <p:spTgt spid="16998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0005"/>
                                        </p:tgtEl>
                                        <p:attrNameLst>
                                          <p:attrName>style.visibility</p:attrName>
                                        </p:attrNameLst>
                                      </p:cBhvr>
                                      <p:to>
                                        <p:strVal val="visible"/>
                                      </p:to>
                                    </p:set>
                                    <p:animEffect transition="in" filter="wipe(up)">
                                      <p:cBhvr>
                                        <p:cTn id="12" dur="500"/>
                                        <p:tgtEl>
                                          <p:spTgt spid="170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经典">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5400</Words>
  <Application>WPS 演示</Application>
  <PresentationFormat>在屏幕上显示</PresentationFormat>
  <Paragraphs>291</Paragraphs>
  <Slides>26</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26</vt:i4>
      </vt:variant>
    </vt:vector>
  </HeadingPairs>
  <TitlesOfParts>
    <vt:vector size="35" baseType="lpstr">
      <vt:lpstr>Arial</vt:lpstr>
      <vt:lpstr>宋体</vt:lpstr>
      <vt:lpstr>Wingdings</vt:lpstr>
      <vt:lpstr>黑体</vt:lpstr>
      <vt:lpstr>Times New Roman</vt:lpstr>
      <vt:lpstr>Calibri</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bj</dc:creator>
  <cp:lastModifiedBy>可人</cp:lastModifiedBy>
  <cp:revision>142</cp:revision>
  <dcterms:created xsi:type="dcterms:W3CDTF">2013-10-30T09:04:50Z</dcterms:created>
  <dcterms:modified xsi:type="dcterms:W3CDTF">2025-08-22T02:55:19Z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E1F3BE6723D94EA3BCAD770BC9892607_12</vt:lpwstr>
  </property>
  <property fmtid="{D5CDD505-2E9C-101B-9397-08002B2CF9AE}" pid="3" name="KSOProductBuildVer">
    <vt:lpwstr>2052-12.1.0.22529</vt:lpwstr>
  </property>
</Properties>
</file>